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charts/chart4.xml" ContentType="application/vnd.openxmlformats-officedocument.drawingml.char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65" r:id="rId4"/>
    <p:sldId id="260" r:id="rId5"/>
    <p:sldId id="266" r:id="rId6"/>
    <p:sldId id="258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6600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60"/>
  </p:normalViewPr>
  <p:slideViewPr>
    <p:cSldViewPr>
      <p:cViewPr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2"/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</a:p>
        </c:rich>
      </c:tx>
      <c:layout>
        <c:manualLayout>
          <c:xMode val="edge"/>
          <c:yMode val="edge"/>
          <c:x val="0.36599724391935873"/>
          <c:y val="8.5023559498841828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explosion val="25"/>
          <c:dLbls>
            <c:dLbl>
              <c:idx val="0"/>
              <c:layout/>
              <c:dLblPos val="ctr"/>
              <c:showVal val="1"/>
            </c:dLbl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Налоговые и неналоговые 41,6 (млн.руб.)</c:v>
                </c:pt>
                <c:pt idx="1">
                  <c:v>Безвозмездные 82,8 (млн.руб)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0.33400000000000007</c:v>
                </c:pt>
                <c:pt idx="1">
                  <c:v>0.66500000000000015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/>
            </a:pPr>
            <a:endParaRPr lang="ru-RU"/>
          </a:p>
        </c:txPr>
      </c:legendEntry>
      <c:layout>
        <c:manualLayout>
          <c:xMode val="edge"/>
          <c:yMode val="edge"/>
          <c:x val="0.64894904142923526"/>
          <c:y val="0.36008221914707361"/>
          <c:w val="0.32104051154136548"/>
          <c:h val="0.40231419887357528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</a:p>
        </c:rich>
      </c:tx>
      <c:layout>
        <c:manualLayout>
          <c:xMode val="edge"/>
          <c:yMode val="edge"/>
          <c:x val="0.39781482546040392"/>
          <c:y val="7.8396513515682414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explosion val="25"/>
          <c:dLbls>
            <c:dLbl>
              <c:idx val="0"/>
              <c:layout/>
              <c:dLblPos val="ctr"/>
              <c:showVal val="1"/>
            </c:dLbl>
            <c:dLbl>
              <c:idx val="1"/>
              <c:layout/>
              <c:dLblPos val="ctr"/>
              <c:showVal val="1"/>
            </c:dLbl>
            <c:delete val="1"/>
            <c:dLblPos val="ctr"/>
          </c:dLbls>
          <c:cat>
            <c:strRef>
              <c:f>Лист1!$A$2:$A$5</c:f>
              <c:strCache>
                <c:ptCount val="2"/>
                <c:pt idx="0">
                  <c:v>Налоговые и неналоговые 42,3 (млн.руб)</c:v>
                </c:pt>
                <c:pt idx="1">
                  <c:v>Безвозмездные 20,5 (млн.руб)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0.67400000000000015</c:v>
                </c:pt>
                <c:pt idx="1">
                  <c:v>0.32600000000000007</c:v>
                </c:pt>
              </c:numCache>
            </c:numRef>
          </c:val>
        </c:ser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61897911646736392"/>
          <c:y val="0.34274456260974584"/>
          <c:w val="0.32769321748578839"/>
          <c:h val="0.33772342585468768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</a:p>
        </c:rich>
      </c:tx>
      <c:layout>
        <c:manualLayout>
          <c:xMode val="edge"/>
          <c:yMode val="edge"/>
          <c:x val="0.38582464440851777"/>
          <c:y val="5.1613084378710733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explosion val="25"/>
          <c:dLbls>
            <c:dLblPos val="ctr"/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Налоговые и неналоговые 43,7 (млн.руб)</c:v>
                </c:pt>
                <c:pt idx="1">
                  <c:v>Безвозмездные 15,0 (млн.руб)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0.74400000000000011</c:v>
                </c:pt>
                <c:pt idx="1">
                  <c:v>0.25600000000000001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Лист1!$A$2:$A$6</c:f>
              <c:strCache>
                <c:ptCount val="5"/>
                <c:pt idx="0">
                  <c:v>Общегосударственные вопросы 14 178,8 т.р.</c:v>
                </c:pt>
                <c:pt idx="1">
                  <c:v>Дорожное хозяйство 42 378,6 т.р.</c:v>
                </c:pt>
                <c:pt idx="2">
                  <c:v>Жилищно-коммунальное хозяйство 64 260,3 т.р.</c:v>
                </c:pt>
                <c:pt idx="3">
                  <c:v>Физическая культура и спорт 574,0 т.р.</c:v>
                </c:pt>
                <c:pt idx="4">
                  <c:v>Социальная политика 636,8 т.р.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11.4</c:v>
                </c:pt>
                <c:pt idx="1">
                  <c:v>34</c:v>
                </c:pt>
                <c:pt idx="2">
                  <c:v>51.7</c:v>
                </c:pt>
                <c:pt idx="3">
                  <c:v>0.5</c:v>
                </c:pt>
                <c:pt idx="4">
                  <c:v>0.5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5049573490813684"/>
          <c:y val="0.14438804133858268"/>
          <c:w val="0.33700426509186387"/>
          <c:h val="0.79986466535433076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6BE3A9-7F87-496E-81DA-C814AAB3180B}" type="doc">
      <dgm:prSet loTypeId="urn:microsoft.com/office/officeart/2005/8/layout/funnel1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07D582-71E5-45A9-8DFE-EE5159DCE076}">
      <dgm:prSet phldrT="[Текст]" custT="1"/>
      <dgm:spPr/>
      <dgm:t>
        <a:bodyPr/>
        <a:lstStyle/>
        <a:p>
          <a:r>
            <a:rPr lang="ru-R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Средства Федерального бюджета 34,8 млн.руб.</a:t>
          </a:r>
          <a:endParaRPr lang="ru-RU" sz="1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gm:t>
    </dgm:pt>
    <dgm:pt modelId="{4B860D3F-6439-4ED5-8EC2-4D2AB198B5A0}" type="parTrans" cxnId="{E4258BE2-FC78-4637-9FD0-DC450ACCA979}">
      <dgm:prSet/>
      <dgm:spPr/>
      <dgm:t>
        <a:bodyPr/>
        <a:lstStyle/>
        <a:p>
          <a:endParaRPr lang="ru-RU"/>
        </a:p>
      </dgm:t>
    </dgm:pt>
    <dgm:pt modelId="{4C864B5C-15CB-4793-BE0C-D6F08FFDAE8D}" type="sibTrans" cxnId="{E4258BE2-FC78-4637-9FD0-DC450ACCA979}">
      <dgm:prSet/>
      <dgm:spPr/>
      <dgm:t>
        <a:bodyPr/>
        <a:lstStyle/>
        <a:p>
          <a:endParaRPr lang="ru-RU"/>
        </a:p>
      </dgm:t>
    </dgm:pt>
    <dgm:pt modelId="{2644AFF2-1D19-4488-8F92-5DA8108D87CD}">
      <dgm:prSet phldrT="[Текст]" custT="1"/>
      <dgm:spPr/>
      <dgm:t>
        <a:bodyPr/>
        <a:lstStyle/>
        <a:p>
          <a:r>
            <a:rPr lang="ru-R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Средства областного бюджета 40,7 млн.руб.</a:t>
          </a:r>
          <a:endParaRPr lang="ru-RU" sz="1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gm:t>
    </dgm:pt>
    <dgm:pt modelId="{8001F0A9-767D-4AB9-8F38-26570C93A864}" type="parTrans" cxnId="{3E9DF50C-D35E-4F53-9349-E8BCABCE1849}">
      <dgm:prSet/>
      <dgm:spPr/>
      <dgm:t>
        <a:bodyPr/>
        <a:lstStyle/>
        <a:p>
          <a:endParaRPr lang="ru-RU"/>
        </a:p>
      </dgm:t>
    </dgm:pt>
    <dgm:pt modelId="{570E8802-3F67-4370-A620-257A2ADDE0C0}" type="sibTrans" cxnId="{3E9DF50C-D35E-4F53-9349-E8BCABCE1849}">
      <dgm:prSet/>
      <dgm:spPr/>
      <dgm:t>
        <a:bodyPr/>
        <a:lstStyle/>
        <a:p>
          <a:endParaRPr lang="ru-RU"/>
        </a:p>
      </dgm:t>
    </dgm:pt>
    <dgm:pt modelId="{BB603586-DD30-4785-9787-3ED1164017F4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Бюджет Усть-Донецкого городского поселения – 124,4 млн.руб.</a:t>
          </a:r>
          <a:endParaRPr lang="ru-RU" sz="1600" b="1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gm:t>
    </dgm:pt>
    <dgm:pt modelId="{4A65FF56-7EEB-45CA-9673-A596615B791B}" type="parTrans" cxnId="{9579FBBA-0359-4EEE-B971-0CA68FC31C1B}">
      <dgm:prSet/>
      <dgm:spPr/>
      <dgm:t>
        <a:bodyPr/>
        <a:lstStyle/>
        <a:p>
          <a:endParaRPr lang="ru-RU"/>
        </a:p>
      </dgm:t>
    </dgm:pt>
    <dgm:pt modelId="{03A435BE-4AF1-47B5-8A06-1822E0376305}" type="sibTrans" cxnId="{9579FBBA-0359-4EEE-B971-0CA68FC31C1B}">
      <dgm:prSet/>
      <dgm:spPr/>
      <dgm:t>
        <a:bodyPr/>
        <a:lstStyle/>
        <a:p>
          <a:endParaRPr lang="ru-RU"/>
        </a:p>
      </dgm:t>
    </dgm:pt>
    <dgm:pt modelId="{6247D24C-91B1-4F92-94DC-5007DFA563E9}">
      <dgm:prSet phldrT="[Текст]" custT="1"/>
      <dgm:spPr/>
      <dgm:t>
        <a:bodyPr/>
        <a:lstStyle/>
        <a:p>
          <a:r>
            <a:rPr lang="ru-R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Местный бюджет 48,9 млн.руб.</a:t>
          </a:r>
          <a:endParaRPr lang="ru-RU" sz="1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gm:t>
    </dgm:pt>
    <dgm:pt modelId="{35AAE667-9D18-42E5-AB3A-C7B800D02A90}" type="sibTrans" cxnId="{8A84F37D-348D-4F72-8367-FE4F8B89AA2A}">
      <dgm:prSet/>
      <dgm:spPr/>
      <dgm:t>
        <a:bodyPr/>
        <a:lstStyle/>
        <a:p>
          <a:endParaRPr lang="ru-RU"/>
        </a:p>
      </dgm:t>
    </dgm:pt>
    <dgm:pt modelId="{40385A59-888F-4A0C-80AE-8AE3256063D5}" type="parTrans" cxnId="{8A84F37D-348D-4F72-8367-FE4F8B89AA2A}">
      <dgm:prSet/>
      <dgm:spPr/>
      <dgm:t>
        <a:bodyPr/>
        <a:lstStyle/>
        <a:p>
          <a:endParaRPr lang="ru-RU"/>
        </a:p>
      </dgm:t>
    </dgm:pt>
    <dgm:pt modelId="{1A317773-016E-40DB-8E77-E3ACCF4311CF}" type="pres">
      <dgm:prSet presAssocID="{4A6BE3A9-7F87-496E-81DA-C814AAB3180B}" presName="Name0" presStyleCnt="0">
        <dgm:presLayoutVars>
          <dgm:chMax val="4"/>
          <dgm:resizeHandles val="exact"/>
        </dgm:presLayoutVars>
      </dgm:prSet>
      <dgm:spPr/>
    </dgm:pt>
    <dgm:pt modelId="{6974C654-DD62-4CE9-B27F-D656AE35CDDC}" type="pres">
      <dgm:prSet presAssocID="{4A6BE3A9-7F87-496E-81DA-C814AAB3180B}" presName="ellipse" presStyleLbl="trBgShp" presStyleIdx="0" presStyleCnt="1" custScaleX="106809"/>
      <dgm:spPr/>
    </dgm:pt>
    <dgm:pt modelId="{DDB9524B-BACE-4AC7-BFD7-688A7D589042}" type="pres">
      <dgm:prSet presAssocID="{4A6BE3A9-7F87-496E-81DA-C814AAB3180B}" presName="arrow1" presStyleLbl="fgShp" presStyleIdx="0" presStyleCnt="1"/>
      <dgm:spPr>
        <a:solidFill>
          <a:schemeClr val="accent1">
            <a:lumMod val="50000"/>
          </a:schemeClr>
        </a:solidFill>
      </dgm:spPr>
    </dgm:pt>
    <dgm:pt modelId="{7EB3B659-4E1B-4BE8-BA3A-BA59318F5695}" type="pres">
      <dgm:prSet presAssocID="{4A6BE3A9-7F87-496E-81DA-C814AAB3180B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FA9D49-3700-403E-8ADD-70A8C510E32E}" type="pres">
      <dgm:prSet presAssocID="{2644AFF2-1D19-4488-8F92-5DA8108D87CD}" presName="item1" presStyleLbl="node1" presStyleIdx="0" presStyleCnt="3" custScaleX="162633" custScaleY="1278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6231BA-DF3E-4766-BE5A-79EB17A078D7}" type="pres">
      <dgm:prSet presAssocID="{6247D24C-91B1-4F92-94DC-5007DFA563E9}" presName="item2" presStyleLbl="node1" presStyleIdx="1" presStyleCnt="3" custScaleX="169983" custScaleY="110903" custLinFactNeighborX="-17449" custLinFactNeighborY="-182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4CD85-8E6E-4296-8696-1B2C3966857E}" type="pres">
      <dgm:prSet presAssocID="{BB603586-DD30-4785-9787-3ED1164017F4}" presName="item3" presStyleLbl="node1" presStyleIdx="2" presStyleCnt="3" custScaleX="170744" custScaleY="118069" custLinFactNeighborX="58875" custLinFactNeighborY="512">
        <dgm:presLayoutVars>
          <dgm:bulletEnabled val="1"/>
        </dgm:presLayoutVars>
      </dgm:prSet>
      <dgm:spPr/>
    </dgm:pt>
    <dgm:pt modelId="{AFA4E218-9B2C-4904-ABD4-CC119005F6BE}" type="pres">
      <dgm:prSet presAssocID="{4A6BE3A9-7F87-496E-81DA-C814AAB3180B}" presName="funnel" presStyleLbl="trAlignAcc1" presStyleIdx="0" presStyleCnt="1" custScaleX="140500" custLinFactNeighborX="1401" custLinFactNeighborY="-338"/>
      <dgm:spPr/>
    </dgm:pt>
  </dgm:ptLst>
  <dgm:cxnLst>
    <dgm:cxn modelId="{0883E6D1-96F3-4D85-89E9-B46CE4909BA6}" type="presOf" srcId="{6247D24C-91B1-4F92-94DC-5007DFA563E9}" destId="{A6FA9D49-3700-403E-8ADD-70A8C510E32E}" srcOrd="0" destOrd="0" presId="urn:microsoft.com/office/officeart/2005/8/layout/funnel1"/>
    <dgm:cxn modelId="{42B41865-45B5-4F30-A03A-FB89783EC8B3}" type="presOf" srcId="{FC07D582-71E5-45A9-8DFE-EE5159DCE076}" destId="{1124CD85-8E6E-4296-8696-1B2C3966857E}" srcOrd="0" destOrd="0" presId="urn:microsoft.com/office/officeart/2005/8/layout/funnel1"/>
    <dgm:cxn modelId="{9579FBBA-0359-4EEE-B971-0CA68FC31C1B}" srcId="{4A6BE3A9-7F87-496E-81DA-C814AAB3180B}" destId="{BB603586-DD30-4785-9787-3ED1164017F4}" srcOrd="3" destOrd="0" parTransId="{4A65FF56-7EEB-45CA-9673-A596615B791B}" sibTransId="{03A435BE-4AF1-47B5-8A06-1822E0376305}"/>
    <dgm:cxn modelId="{796CD8E6-98A6-48DF-B377-AC9DA60F0D71}" type="presOf" srcId="{4A6BE3A9-7F87-496E-81DA-C814AAB3180B}" destId="{1A317773-016E-40DB-8E77-E3ACCF4311CF}" srcOrd="0" destOrd="0" presId="urn:microsoft.com/office/officeart/2005/8/layout/funnel1"/>
    <dgm:cxn modelId="{3E9DF50C-D35E-4F53-9349-E8BCABCE1849}" srcId="{4A6BE3A9-7F87-496E-81DA-C814AAB3180B}" destId="{2644AFF2-1D19-4488-8F92-5DA8108D87CD}" srcOrd="1" destOrd="0" parTransId="{8001F0A9-767D-4AB9-8F38-26570C93A864}" sibTransId="{570E8802-3F67-4370-A620-257A2ADDE0C0}"/>
    <dgm:cxn modelId="{8A84F37D-348D-4F72-8367-FE4F8B89AA2A}" srcId="{4A6BE3A9-7F87-496E-81DA-C814AAB3180B}" destId="{6247D24C-91B1-4F92-94DC-5007DFA563E9}" srcOrd="2" destOrd="0" parTransId="{40385A59-888F-4A0C-80AE-8AE3256063D5}" sibTransId="{35AAE667-9D18-42E5-AB3A-C7B800D02A90}"/>
    <dgm:cxn modelId="{657954F2-0CFB-415A-8276-3AE86E80299A}" type="presOf" srcId="{BB603586-DD30-4785-9787-3ED1164017F4}" destId="{7EB3B659-4E1B-4BE8-BA3A-BA59318F5695}" srcOrd="0" destOrd="0" presId="urn:microsoft.com/office/officeart/2005/8/layout/funnel1"/>
    <dgm:cxn modelId="{E4258BE2-FC78-4637-9FD0-DC450ACCA979}" srcId="{4A6BE3A9-7F87-496E-81DA-C814AAB3180B}" destId="{FC07D582-71E5-45A9-8DFE-EE5159DCE076}" srcOrd="0" destOrd="0" parTransId="{4B860D3F-6439-4ED5-8EC2-4D2AB198B5A0}" sibTransId="{4C864B5C-15CB-4793-BE0C-D6F08FFDAE8D}"/>
    <dgm:cxn modelId="{252D739F-AA13-4C15-9A2F-85FCF4D9BE3C}" type="presOf" srcId="{2644AFF2-1D19-4488-8F92-5DA8108D87CD}" destId="{E76231BA-DF3E-4766-BE5A-79EB17A078D7}" srcOrd="0" destOrd="0" presId="urn:microsoft.com/office/officeart/2005/8/layout/funnel1"/>
    <dgm:cxn modelId="{962B91B1-8B23-4444-96EB-9481EFD1CE27}" type="presParOf" srcId="{1A317773-016E-40DB-8E77-E3ACCF4311CF}" destId="{6974C654-DD62-4CE9-B27F-D656AE35CDDC}" srcOrd="0" destOrd="0" presId="urn:microsoft.com/office/officeart/2005/8/layout/funnel1"/>
    <dgm:cxn modelId="{D67A02A7-9E0D-4558-97AF-9D0E71FEC677}" type="presParOf" srcId="{1A317773-016E-40DB-8E77-E3ACCF4311CF}" destId="{DDB9524B-BACE-4AC7-BFD7-688A7D589042}" srcOrd="1" destOrd="0" presId="urn:microsoft.com/office/officeart/2005/8/layout/funnel1"/>
    <dgm:cxn modelId="{10543CEE-C9C0-47AE-BF43-D058D8D4EEB3}" type="presParOf" srcId="{1A317773-016E-40DB-8E77-E3ACCF4311CF}" destId="{7EB3B659-4E1B-4BE8-BA3A-BA59318F5695}" srcOrd="2" destOrd="0" presId="urn:microsoft.com/office/officeart/2005/8/layout/funnel1"/>
    <dgm:cxn modelId="{6BEA0501-56C8-4173-9A6A-4CBAEC0849C1}" type="presParOf" srcId="{1A317773-016E-40DB-8E77-E3ACCF4311CF}" destId="{A6FA9D49-3700-403E-8ADD-70A8C510E32E}" srcOrd="3" destOrd="0" presId="urn:microsoft.com/office/officeart/2005/8/layout/funnel1"/>
    <dgm:cxn modelId="{81592F6E-945D-415E-BA38-2937EA158109}" type="presParOf" srcId="{1A317773-016E-40DB-8E77-E3ACCF4311CF}" destId="{E76231BA-DF3E-4766-BE5A-79EB17A078D7}" srcOrd="4" destOrd="0" presId="urn:microsoft.com/office/officeart/2005/8/layout/funnel1"/>
    <dgm:cxn modelId="{00015053-47FE-4B1A-9C81-B26FB1545D11}" type="presParOf" srcId="{1A317773-016E-40DB-8E77-E3ACCF4311CF}" destId="{1124CD85-8E6E-4296-8696-1B2C3966857E}" srcOrd="5" destOrd="0" presId="urn:microsoft.com/office/officeart/2005/8/layout/funnel1"/>
    <dgm:cxn modelId="{1C56B07E-DFD5-442F-86DC-955DC94708E2}" type="presParOf" srcId="{1A317773-016E-40DB-8E77-E3ACCF4311CF}" destId="{AFA4E218-9B2C-4904-ABD4-CC119005F6B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80A6C2-DCBD-4A34-8057-623E5668FF6F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13BFD7-0D56-4BE4-BBF2-336E6AFCEAE0}">
      <dgm:prSet phldrT="[Текст]"/>
      <dgm:spPr/>
      <dgm:t>
        <a:bodyPr/>
        <a:lstStyle/>
        <a:p>
          <a:endParaRPr lang="ru-RU" dirty="0"/>
        </a:p>
      </dgm:t>
    </dgm:pt>
    <dgm:pt modelId="{CC92E8AF-4487-4A75-86B7-D5EA7D903547}" type="parTrans" cxnId="{7373C7A6-8815-463E-A444-E2A03FC595BA}">
      <dgm:prSet/>
      <dgm:spPr/>
      <dgm:t>
        <a:bodyPr/>
        <a:lstStyle/>
        <a:p>
          <a:endParaRPr lang="ru-RU"/>
        </a:p>
      </dgm:t>
    </dgm:pt>
    <dgm:pt modelId="{0156BB48-AF32-45C5-B7C8-D6C4C72E398E}" type="sibTrans" cxnId="{7373C7A6-8815-463E-A444-E2A03FC595BA}">
      <dgm:prSet/>
      <dgm:spPr/>
      <dgm:t>
        <a:bodyPr/>
        <a:lstStyle/>
        <a:p>
          <a:endParaRPr lang="ru-RU"/>
        </a:p>
      </dgm:t>
    </dgm:pt>
    <dgm:pt modelId="{2F8BDBE5-1D12-4D4F-A0C1-3F89858B0302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Общегосударственные расходы – 14 178,8 тыс.руб.</a:t>
          </a:r>
          <a:endParaRPr lang="ru-RU" sz="1400" b="1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gm:t>
    </dgm:pt>
    <dgm:pt modelId="{1A8304A2-56D4-4829-9B3F-230D42ACCF1E}" type="parTrans" cxnId="{1DE9DB92-C2D1-45E0-A70E-3D3AAF828434}">
      <dgm:prSet/>
      <dgm:spPr/>
      <dgm:t>
        <a:bodyPr/>
        <a:lstStyle/>
        <a:p>
          <a:endParaRPr lang="ru-RU"/>
        </a:p>
      </dgm:t>
    </dgm:pt>
    <dgm:pt modelId="{6ECEEE69-3423-457B-82A3-67C78355BB8E}" type="sibTrans" cxnId="{1DE9DB92-C2D1-45E0-A70E-3D3AAF828434}">
      <dgm:prSet/>
      <dgm:spPr/>
      <dgm:t>
        <a:bodyPr/>
        <a:lstStyle/>
        <a:p>
          <a:endParaRPr lang="ru-RU"/>
        </a:p>
      </dgm:t>
    </dgm:pt>
    <dgm:pt modelId="{217693C3-2CF6-48E4-BAE6-AC76EC6E49A7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Национальная оборона- 483,4 тыс.руб.</a:t>
          </a:r>
          <a:endParaRPr lang="ru-RU" sz="1400" b="1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gm:t>
    </dgm:pt>
    <dgm:pt modelId="{B38F0344-7A7A-4923-8303-75676AC5E21D}" type="parTrans" cxnId="{9AA58818-7659-4408-A3A0-6D91A0709FCB}">
      <dgm:prSet/>
      <dgm:spPr/>
      <dgm:t>
        <a:bodyPr/>
        <a:lstStyle/>
        <a:p>
          <a:endParaRPr lang="ru-RU"/>
        </a:p>
      </dgm:t>
    </dgm:pt>
    <dgm:pt modelId="{5959A41A-9356-4EF6-B7CB-4414427D76CE}" type="sibTrans" cxnId="{9AA58818-7659-4408-A3A0-6D91A0709FCB}">
      <dgm:prSet/>
      <dgm:spPr/>
      <dgm:t>
        <a:bodyPr/>
        <a:lstStyle/>
        <a:p>
          <a:endParaRPr lang="ru-RU"/>
        </a:p>
      </dgm:t>
    </dgm:pt>
    <dgm:pt modelId="{31E018A0-BDB0-443F-BBBF-78910751C30A}">
      <dgm:prSet phldrT="[Текст]"/>
      <dgm:spPr/>
      <dgm:t>
        <a:bodyPr/>
        <a:lstStyle/>
        <a:p>
          <a:endParaRPr lang="ru-RU" dirty="0"/>
        </a:p>
      </dgm:t>
    </dgm:pt>
    <dgm:pt modelId="{B1297AD2-7382-40DE-98FD-C3E876BA0165}" type="parTrans" cxnId="{5CD3C433-85AA-49FF-976B-B46BA903984C}">
      <dgm:prSet/>
      <dgm:spPr/>
      <dgm:t>
        <a:bodyPr/>
        <a:lstStyle/>
        <a:p>
          <a:endParaRPr lang="ru-RU"/>
        </a:p>
      </dgm:t>
    </dgm:pt>
    <dgm:pt modelId="{2081350E-5448-4CDA-ABBE-262D3D1BC188}" type="sibTrans" cxnId="{5CD3C433-85AA-49FF-976B-B46BA903984C}">
      <dgm:prSet/>
      <dgm:spPr/>
      <dgm:t>
        <a:bodyPr/>
        <a:lstStyle/>
        <a:p>
          <a:endParaRPr lang="ru-RU"/>
        </a:p>
      </dgm:t>
    </dgm:pt>
    <dgm:pt modelId="{1F516A68-B86A-42A2-976E-418B5BD1EC92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Национальная экономика – 42 578,6 тыс.руб.</a:t>
          </a:r>
          <a:endParaRPr lang="ru-RU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gm:t>
    </dgm:pt>
    <dgm:pt modelId="{F04F35D3-17EE-4D64-8482-B9A9B494BABB}" type="parTrans" cxnId="{F82DBFFD-D703-4AF2-A8D7-A70185497525}">
      <dgm:prSet/>
      <dgm:spPr/>
      <dgm:t>
        <a:bodyPr/>
        <a:lstStyle/>
        <a:p>
          <a:endParaRPr lang="ru-RU"/>
        </a:p>
      </dgm:t>
    </dgm:pt>
    <dgm:pt modelId="{38E31E85-0C47-4E57-B2D5-CFBD147FC6F2}" type="sibTrans" cxnId="{F82DBFFD-D703-4AF2-A8D7-A70185497525}">
      <dgm:prSet/>
      <dgm:spPr/>
      <dgm:t>
        <a:bodyPr/>
        <a:lstStyle/>
        <a:p>
          <a:endParaRPr lang="ru-RU"/>
        </a:p>
      </dgm:t>
    </dgm:pt>
    <dgm:pt modelId="{0EE660F4-A482-4177-9C3D-4C337A31149D}">
      <dgm:prSet phldrT="[Текст]"/>
      <dgm:spPr/>
      <dgm:t>
        <a:bodyPr/>
        <a:lstStyle/>
        <a:p>
          <a:endParaRPr lang="ru-RU" dirty="0"/>
        </a:p>
      </dgm:t>
    </dgm:pt>
    <dgm:pt modelId="{4EDA1C51-6ECC-4D08-A82F-EDD9323B2FB7}" type="sibTrans" cxnId="{D59176A7-7785-4D98-BFD3-7ABC652D186E}">
      <dgm:prSet/>
      <dgm:spPr/>
      <dgm:t>
        <a:bodyPr/>
        <a:lstStyle/>
        <a:p>
          <a:endParaRPr lang="ru-RU"/>
        </a:p>
      </dgm:t>
    </dgm:pt>
    <dgm:pt modelId="{8F369938-C75A-4B05-B82D-2B5E6939C8A0}" type="parTrans" cxnId="{D59176A7-7785-4D98-BFD3-7ABC652D186E}">
      <dgm:prSet/>
      <dgm:spPr/>
      <dgm:t>
        <a:bodyPr/>
        <a:lstStyle/>
        <a:p>
          <a:endParaRPr lang="ru-RU"/>
        </a:p>
      </dgm:t>
    </dgm:pt>
    <dgm:pt modelId="{3D68BC57-E69A-44EA-B2C7-D44A8B1E3C38}">
      <dgm:prSet phldrT="[Текст]"/>
      <dgm:spPr/>
      <dgm:t>
        <a:bodyPr/>
        <a:lstStyle/>
        <a:p>
          <a:endParaRPr lang="ru-RU" dirty="0"/>
        </a:p>
      </dgm:t>
    </dgm:pt>
    <dgm:pt modelId="{C93E7824-EFF0-4B9F-B980-374A133D70FA}" type="sibTrans" cxnId="{E6B47FDC-9FC7-4A69-A3AB-70696DF68BE8}">
      <dgm:prSet/>
      <dgm:spPr/>
      <dgm:t>
        <a:bodyPr/>
        <a:lstStyle/>
        <a:p>
          <a:endParaRPr lang="ru-RU"/>
        </a:p>
      </dgm:t>
    </dgm:pt>
    <dgm:pt modelId="{D623BA11-2F13-40D5-8F8F-69AC2B4B8EED}" type="parTrans" cxnId="{E6B47FDC-9FC7-4A69-A3AB-70696DF68BE8}">
      <dgm:prSet/>
      <dgm:spPr/>
      <dgm:t>
        <a:bodyPr/>
        <a:lstStyle/>
        <a:p>
          <a:endParaRPr lang="ru-RU"/>
        </a:p>
      </dgm:t>
    </dgm:pt>
    <dgm:pt modelId="{71C52E8A-B84D-491B-8620-C48E7A2C3493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35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Национальная безопасность и правоохранительная деятельность – 1 011,2 тыс.руб.</a:t>
          </a:r>
          <a:endParaRPr lang="ru-RU" sz="135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gm:t>
    </dgm:pt>
    <dgm:pt modelId="{44F5928D-B7D5-4DE9-8F1A-6837AC2521B1}" type="parTrans" cxnId="{3812A94D-2543-4E08-BE70-583385B90732}">
      <dgm:prSet/>
      <dgm:spPr/>
      <dgm:t>
        <a:bodyPr/>
        <a:lstStyle/>
        <a:p>
          <a:endParaRPr lang="ru-RU"/>
        </a:p>
      </dgm:t>
    </dgm:pt>
    <dgm:pt modelId="{4C6C1619-AC4B-45C4-AA04-B25529CBEE14}" type="sibTrans" cxnId="{3812A94D-2543-4E08-BE70-583385B90732}">
      <dgm:prSet/>
      <dgm:spPr/>
      <dgm:t>
        <a:bodyPr/>
        <a:lstStyle/>
        <a:p>
          <a:endParaRPr lang="ru-RU"/>
        </a:p>
      </dgm:t>
    </dgm:pt>
    <dgm:pt modelId="{895EE6D9-26F5-4C24-958D-CBFC7418D4C6}">
      <dgm:prSet/>
      <dgm:spPr/>
      <dgm:t>
        <a:bodyPr/>
        <a:lstStyle/>
        <a:p>
          <a:endParaRPr lang="ru-RU" dirty="0"/>
        </a:p>
      </dgm:t>
    </dgm:pt>
    <dgm:pt modelId="{7C9C2FAD-7B5B-4008-A57B-15DFE449954C}" type="parTrans" cxnId="{951696FE-C203-4319-ABBA-18A62F75410B}">
      <dgm:prSet/>
      <dgm:spPr/>
      <dgm:t>
        <a:bodyPr/>
        <a:lstStyle/>
        <a:p>
          <a:endParaRPr lang="ru-RU"/>
        </a:p>
      </dgm:t>
    </dgm:pt>
    <dgm:pt modelId="{0CA40B57-F29E-4924-820F-912526B96AF9}" type="sibTrans" cxnId="{951696FE-C203-4319-ABBA-18A62F75410B}">
      <dgm:prSet/>
      <dgm:spPr/>
      <dgm:t>
        <a:bodyPr/>
        <a:lstStyle/>
        <a:p>
          <a:endParaRPr lang="ru-RU"/>
        </a:p>
      </dgm:t>
    </dgm:pt>
    <dgm:pt modelId="{57A37E9B-6809-4D5F-90C8-2F49AF448E6F}">
      <dgm:prSet/>
      <dgm:spPr/>
      <dgm:t>
        <a:bodyPr/>
        <a:lstStyle/>
        <a:p>
          <a:endParaRPr lang="ru-RU" dirty="0"/>
        </a:p>
      </dgm:t>
    </dgm:pt>
    <dgm:pt modelId="{E740D733-B8CA-4A08-A373-646A80995BF8}" type="parTrans" cxnId="{E0F63B18-8B58-4461-8E04-6A24D98ACC99}">
      <dgm:prSet/>
      <dgm:spPr/>
      <dgm:t>
        <a:bodyPr/>
        <a:lstStyle/>
        <a:p>
          <a:endParaRPr lang="ru-RU"/>
        </a:p>
      </dgm:t>
    </dgm:pt>
    <dgm:pt modelId="{3BF9927F-12F0-44DF-9A17-FC5198ADACD3}" type="sibTrans" cxnId="{E0F63B18-8B58-4461-8E04-6A24D98ACC99}">
      <dgm:prSet/>
      <dgm:spPr/>
      <dgm:t>
        <a:bodyPr/>
        <a:lstStyle/>
        <a:p>
          <a:endParaRPr lang="ru-RU"/>
        </a:p>
      </dgm:t>
    </dgm:pt>
    <dgm:pt modelId="{D14CA060-BB8F-4AB6-80FF-58C6D1C92C66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11B877CA-48CD-49D4-B284-20D99E9FFA39}" type="parTrans" cxnId="{E057AFBC-A2C7-4036-99ED-9CF60B92C8EF}">
      <dgm:prSet/>
      <dgm:spPr/>
      <dgm:t>
        <a:bodyPr/>
        <a:lstStyle/>
        <a:p>
          <a:endParaRPr lang="ru-RU"/>
        </a:p>
      </dgm:t>
    </dgm:pt>
    <dgm:pt modelId="{58E45869-F50C-48CE-BA3F-3A9CA035D3B3}" type="sibTrans" cxnId="{E057AFBC-A2C7-4036-99ED-9CF60B92C8EF}">
      <dgm:prSet/>
      <dgm:spPr/>
      <dgm:t>
        <a:bodyPr/>
        <a:lstStyle/>
        <a:p>
          <a:endParaRPr lang="ru-RU"/>
        </a:p>
      </dgm:t>
    </dgm:pt>
    <dgm:pt modelId="{7C405B02-A0EE-4309-BBF2-6C98777E449F}">
      <dgm:prSet phldrT="[Текст]"/>
      <dgm:spPr/>
      <dgm:t>
        <a:bodyPr/>
        <a:lstStyle/>
        <a:p>
          <a:endParaRPr lang="ru-RU" dirty="0"/>
        </a:p>
      </dgm:t>
    </dgm:pt>
    <dgm:pt modelId="{882EE9D4-FA9D-4591-8D17-B1174F8D100A}" type="sibTrans" cxnId="{0974082C-7762-4EEE-BB37-713E68DEF66B}">
      <dgm:prSet/>
      <dgm:spPr/>
      <dgm:t>
        <a:bodyPr/>
        <a:lstStyle/>
        <a:p>
          <a:endParaRPr lang="ru-RU"/>
        </a:p>
      </dgm:t>
    </dgm:pt>
    <dgm:pt modelId="{B9676A47-D25C-4929-96EE-D61CF2F7061F}" type="parTrans" cxnId="{0974082C-7762-4EEE-BB37-713E68DEF66B}">
      <dgm:prSet/>
      <dgm:spPr/>
      <dgm:t>
        <a:bodyPr/>
        <a:lstStyle/>
        <a:p>
          <a:endParaRPr lang="ru-RU"/>
        </a:p>
      </dgm:t>
    </dgm:pt>
    <dgm:pt modelId="{1E3F833F-40B3-48EC-85E0-05D7FEBE297C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b="1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Жилищно-коммунальное хозяйство -64 260,3 тыс.руб</a:t>
          </a:r>
          <a:r>
            <a:rPr lang="ru-RU" sz="1400" b="1" dirty="0" smtClean="0">
              <a:solidFill>
                <a:schemeClr val="accent1">
                  <a:lumMod val="50000"/>
                </a:schemeClr>
              </a:solidFill>
            </a:rPr>
            <a:t>.</a:t>
          </a:r>
          <a:endParaRPr lang="ru-RU" sz="1400" dirty="0"/>
        </a:p>
      </dgm:t>
    </dgm:pt>
    <dgm:pt modelId="{FA22134E-9DC0-40A3-B624-EAF71C9C92BA}" type="parTrans" cxnId="{61FD505C-E0F0-4A64-B025-AA2FF7B61C55}">
      <dgm:prSet/>
      <dgm:spPr/>
      <dgm:t>
        <a:bodyPr/>
        <a:lstStyle/>
        <a:p>
          <a:endParaRPr lang="ru-RU"/>
        </a:p>
      </dgm:t>
    </dgm:pt>
    <dgm:pt modelId="{BE7A131A-0427-4D34-BFF3-6F264A8CDF08}" type="sibTrans" cxnId="{61FD505C-E0F0-4A64-B025-AA2FF7B61C55}">
      <dgm:prSet/>
      <dgm:spPr/>
      <dgm:t>
        <a:bodyPr/>
        <a:lstStyle/>
        <a:p>
          <a:endParaRPr lang="ru-RU"/>
        </a:p>
      </dgm:t>
    </dgm:pt>
    <dgm:pt modelId="{6B448666-25C7-4D25-9F42-1994767277C6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Культура и кинематография – 600,0 тыс.руб.</a:t>
          </a:r>
          <a:endParaRPr lang="ru-RU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gm:t>
    </dgm:pt>
    <dgm:pt modelId="{FD1FDE0F-9C37-4CA8-9625-00EC3AA21D09}" type="parTrans" cxnId="{D5FE7F74-32C0-4591-B7FA-2A853C2CC164}">
      <dgm:prSet/>
      <dgm:spPr/>
      <dgm:t>
        <a:bodyPr/>
        <a:lstStyle/>
        <a:p>
          <a:endParaRPr lang="ru-RU"/>
        </a:p>
      </dgm:t>
    </dgm:pt>
    <dgm:pt modelId="{6E24B44C-0B15-4C7E-B62D-7DB120D83FAC}" type="sibTrans" cxnId="{D5FE7F74-32C0-4591-B7FA-2A853C2CC164}">
      <dgm:prSet/>
      <dgm:spPr/>
      <dgm:t>
        <a:bodyPr/>
        <a:lstStyle/>
        <a:p>
          <a:endParaRPr lang="ru-RU"/>
        </a:p>
      </dgm:t>
    </dgm:pt>
    <dgm:pt modelId="{C766E38E-4237-4104-BC12-6CDE7E4CFF78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Социальная политика – 636,8 тыс.руб.</a:t>
          </a:r>
          <a:endParaRPr lang="ru-RU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gm:t>
    </dgm:pt>
    <dgm:pt modelId="{D89BC0A4-A497-4693-BA37-992429549AB1}" type="parTrans" cxnId="{48BEE844-3D0F-4163-AF8A-548FEF5414BE}">
      <dgm:prSet/>
      <dgm:spPr/>
      <dgm:t>
        <a:bodyPr/>
        <a:lstStyle/>
        <a:p>
          <a:endParaRPr lang="ru-RU"/>
        </a:p>
      </dgm:t>
    </dgm:pt>
    <dgm:pt modelId="{48B5DDD6-9FD2-48DF-AAC0-9C6EBD7B9675}" type="sibTrans" cxnId="{48BEE844-3D0F-4163-AF8A-548FEF5414BE}">
      <dgm:prSet/>
      <dgm:spPr/>
      <dgm:t>
        <a:bodyPr/>
        <a:lstStyle/>
        <a:p>
          <a:endParaRPr lang="ru-RU"/>
        </a:p>
      </dgm:t>
    </dgm:pt>
    <dgm:pt modelId="{31E34213-BD28-472A-882E-C7589C1D599F}">
      <dgm:prSet/>
      <dgm:spPr/>
      <dgm:t>
        <a:bodyPr/>
        <a:lstStyle/>
        <a:p>
          <a:endParaRPr lang="ru-RU"/>
        </a:p>
      </dgm:t>
    </dgm:pt>
    <dgm:pt modelId="{3D868E05-6DB5-4930-8126-D13DC59D79D9}" type="parTrans" cxnId="{1B388659-D23E-4ED0-8C41-872EECE40889}">
      <dgm:prSet/>
      <dgm:spPr/>
    </dgm:pt>
    <dgm:pt modelId="{6B37B478-D365-4C00-8F72-F75D43DC1EBC}" type="sibTrans" cxnId="{1B388659-D23E-4ED0-8C41-872EECE40889}">
      <dgm:prSet/>
      <dgm:spPr/>
    </dgm:pt>
    <dgm:pt modelId="{FB41B8F1-BC7F-4FE3-AE00-C70345C17D3D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900"/>
        </a:p>
      </dgm:t>
    </dgm:pt>
    <dgm:pt modelId="{3C9C2DF6-0326-4C50-8C6F-B84EF0C2FBF3}" type="parTrans" cxnId="{377FCD3A-484E-451A-A5FE-40CEC9A89D6F}">
      <dgm:prSet/>
      <dgm:spPr/>
    </dgm:pt>
    <dgm:pt modelId="{F2972505-593C-426F-B2B8-5BCC0573D0A2}" type="sibTrans" cxnId="{377FCD3A-484E-451A-A5FE-40CEC9A89D6F}">
      <dgm:prSet/>
      <dgm:spPr/>
    </dgm:pt>
    <dgm:pt modelId="{E26FB2E6-1539-47B1-BBF5-DFACA3EB5EF2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Физическая культура и спорт – 574,0 тыс.руб.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gm:t>
    </dgm:pt>
    <dgm:pt modelId="{9ECF508A-5B07-4BD3-B36A-205C19AAB3D8}" type="parTrans" cxnId="{FCF0298B-C45A-4EBA-A36E-13970065B6E3}">
      <dgm:prSet/>
      <dgm:spPr/>
      <dgm:t>
        <a:bodyPr/>
        <a:lstStyle/>
        <a:p>
          <a:endParaRPr lang="ru-RU"/>
        </a:p>
      </dgm:t>
    </dgm:pt>
    <dgm:pt modelId="{C15364DA-9CED-461A-9189-0547D72FC766}" type="sibTrans" cxnId="{FCF0298B-C45A-4EBA-A36E-13970065B6E3}">
      <dgm:prSet/>
      <dgm:spPr/>
      <dgm:t>
        <a:bodyPr/>
        <a:lstStyle/>
        <a:p>
          <a:endParaRPr lang="ru-RU"/>
        </a:p>
      </dgm:t>
    </dgm:pt>
    <dgm:pt modelId="{5978543A-C95A-466B-B107-30C6B1AC1E68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gm:t>
    </dgm:pt>
    <dgm:pt modelId="{3EB06D9C-DA54-4081-BCDE-EAA7218626CD}" type="parTrans" cxnId="{FE93E8C7-E3F5-418B-A538-42A0A9698C9B}">
      <dgm:prSet/>
      <dgm:spPr/>
    </dgm:pt>
    <dgm:pt modelId="{36B5582A-2618-443D-BA89-B64301FADA3D}" type="sibTrans" cxnId="{FE93E8C7-E3F5-418B-A538-42A0A9698C9B}">
      <dgm:prSet/>
      <dgm:spPr/>
    </dgm:pt>
    <dgm:pt modelId="{CBC211BF-AFCA-414B-B92D-26193959A63B}" type="pres">
      <dgm:prSet presAssocID="{7680A6C2-DCBD-4A34-8057-623E5668FF6F}" presName="linearFlow" presStyleCnt="0">
        <dgm:presLayoutVars>
          <dgm:dir/>
          <dgm:animLvl val="lvl"/>
          <dgm:resizeHandles val="exact"/>
        </dgm:presLayoutVars>
      </dgm:prSet>
      <dgm:spPr/>
    </dgm:pt>
    <dgm:pt modelId="{2A3896B8-9E17-4FB6-8E6D-8C13FDAF54B5}" type="pres">
      <dgm:prSet presAssocID="{B713BFD7-0D56-4BE4-BBF2-336E6AFCEAE0}" presName="composite" presStyleCnt="0"/>
      <dgm:spPr/>
    </dgm:pt>
    <dgm:pt modelId="{8B0326C1-2F41-4E81-BBBB-5C50BA89742D}" type="pres">
      <dgm:prSet presAssocID="{B713BFD7-0D56-4BE4-BBF2-336E6AFCEAE0}" presName="parentText" presStyleLbl="align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7C6F5-DDB5-4FDC-9264-6F2CE78F5FBF}" type="pres">
      <dgm:prSet presAssocID="{B713BFD7-0D56-4BE4-BBF2-336E6AFCEAE0}" presName="descendantText" presStyleLbl="alignAcc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088558-B877-422C-BBC1-E1065FE6ED19}" type="pres">
      <dgm:prSet presAssocID="{0156BB48-AF32-45C5-B7C8-D6C4C72E398E}" presName="sp" presStyleCnt="0"/>
      <dgm:spPr/>
    </dgm:pt>
    <dgm:pt modelId="{30885129-2055-4CEF-B77A-6CA397E39F66}" type="pres">
      <dgm:prSet presAssocID="{7C405B02-A0EE-4309-BBF2-6C98777E449F}" presName="composite" presStyleCnt="0"/>
      <dgm:spPr/>
    </dgm:pt>
    <dgm:pt modelId="{72150009-81F6-4D61-AD86-8FA081067A19}" type="pres">
      <dgm:prSet presAssocID="{7C405B02-A0EE-4309-BBF2-6C98777E449F}" presName="parentText" presStyleLbl="align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4F0D1A-6784-46F6-9E2F-18F7ECF26F47}" type="pres">
      <dgm:prSet presAssocID="{7C405B02-A0EE-4309-BBF2-6C98777E449F}" presName="descendantText" presStyleLbl="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60F400-3779-4081-8D7A-C478467017A5}" type="pres">
      <dgm:prSet presAssocID="{882EE9D4-FA9D-4591-8D17-B1174F8D100A}" presName="sp" presStyleCnt="0"/>
      <dgm:spPr/>
    </dgm:pt>
    <dgm:pt modelId="{FC427D80-6F08-4978-97CA-2AB7184AF36D}" type="pres">
      <dgm:prSet presAssocID="{3D68BC57-E69A-44EA-B2C7-D44A8B1E3C38}" presName="composite" presStyleCnt="0"/>
      <dgm:spPr/>
    </dgm:pt>
    <dgm:pt modelId="{07404E92-C198-49B4-89BB-6CFF9A43F5DC}" type="pres">
      <dgm:prSet presAssocID="{3D68BC57-E69A-44EA-B2C7-D44A8B1E3C38}" presName="parentText" presStyleLbl="align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EAAFB3-BD8E-471E-A0DE-1EB994F483E0}" type="pres">
      <dgm:prSet presAssocID="{3D68BC57-E69A-44EA-B2C7-D44A8B1E3C38}" presName="descendantText" presStyleLbl="alignAcc1" presStyleIdx="2" presStyleCnt="8" custLinFactNeighborX="1049" custLinFactNeighborY="-135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4815EE-28B1-4DCB-877F-505E6F2800D1}" type="pres">
      <dgm:prSet presAssocID="{C93E7824-EFF0-4B9F-B980-374A133D70FA}" presName="sp" presStyleCnt="0"/>
      <dgm:spPr/>
    </dgm:pt>
    <dgm:pt modelId="{8818A2EA-D38D-4933-AA32-251D84221552}" type="pres">
      <dgm:prSet presAssocID="{31E018A0-BDB0-443F-BBBF-78910751C30A}" presName="composite" presStyleCnt="0"/>
      <dgm:spPr/>
    </dgm:pt>
    <dgm:pt modelId="{CD01955D-EC6F-413E-AE6B-65527A9EB468}" type="pres">
      <dgm:prSet presAssocID="{31E018A0-BDB0-443F-BBBF-78910751C30A}" presName="parentText" presStyleLbl="align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0400C3-127C-4FB4-9872-9C129C40223A}" type="pres">
      <dgm:prSet presAssocID="{31E018A0-BDB0-443F-BBBF-78910751C30A}" presName="descendantText" presStyleLbl="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DD19C7-3340-4FD2-82F8-0B2466447D52}" type="pres">
      <dgm:prSet presAssocID="{2081350E-5448-4CDA-ABBE-262D3D1BC188}" presName="sp" presStyleCnt="0"/>
      <dgm:spPr/>
    </dgm:pt>
    <dgm:pt modelId="{B3B6F916-6796-45B2-B7BF-00DE18B7DB45}" type="pres">
      <dgm:prSet presAssocID="{0EE660F4-A482-4177-9C3D-4C337A31149D}" presName="composite" presStyleCnt="0"/>
      <dgm:spPr/>
    </dgm:pt>
    <dgm:pt modelId="{92128CB3-3E1A-4311-B51F-9B96F98890BF}" type="pres">
      <dgm:prSet presAssocID="{0EE660F4-A482-4177-9C3D-4C337A31149D}" presName="parentText" presStyleLbl="align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555797-B6FB-491E-801D-390DEBCEEC4B}" type="pres">
      <dgm:prSet presAssocID="{0EE660F4-A482-4177-9C3D-4C337A31149D}" presName="descendantText" presStyleLbl="alignAcc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E6D24C-C40A-492A-B689-34890636423A}" type="pres">
      <dgm:prSet presAssocID="{4EDA1C51-6ECC-4D08-A82F-EDD9323B2FB7}" presName="sp" presStyleCnt="0"/>
      <dgm:spPr/>
    </dgm:pt>
    <dgm:pt modelId="{2BB62E2B-A8B5-41F4-B656-0902DF2F4905}" type="pres">
      <dgm:prSet presAssocID="{895EE6D9-26F5-4C24-958D-CBFC7418D4C6}" presName="composite" presStyleCnt="0"/>
      <dgm:spPr/>
    </dgm:pt>
    <dgm:pt modelId="{27126183-0406-44DA-8CD0-F1AD112E47EA}" type="pres">
      <dgm:prSet presAssocID="{895EE6D9-26F5-4C24-958D-CBFC7418D4C6}" presName="parentText" presStyleLbl="alignNode1" presStyleIdx="5" presStyleCnt="8">
        <dgm:presLayoutVars>
          <dgm:chMax val="1"/>
          <dgm:bulletEnabled val="1"/>
        </dgm:presLayoutVars>
      </dgm:prSet>
      <dgm:spPr/>
    </dgm:pt>
    <dgm:pt modelId="{44FF62C0-1A7F-499E-A8A8-8564535CA38D}" type="pres">
      <dgm:prSet presAssocID="{895EE6D9-26F5-4C24-958D-CBFC7418D4C6}" presName="descendantText" presStyleLbl="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130FC6-D616-4A9B-9252-7E9010EF1D49}" type="pres">
      <dgm:prSet presAssocID="{0CA40B57-F29E-4924-820F-912526B96AF9}" presName="sp" presStyleCnt="0"/>
      <dgm:spPr/>
    </dgm:pt>
    <dgm:pt modelId="{3F974D0A-8548-41F1-80F4-AB21E08710ED}" type="pres">
      <dgm:prSet presAssocID="{57A37E9B-6809-4D5F-90C8-2F49AF448E6F}" presName="composite" presStyleCnt="0"/>
      <dgm:spPr/>
    </dgm:pt>
    <dgm:pt modelId="{E442CDA4-0B7D-46DB-A0DD-D70E5E0BD057}" type="pres">
      <dgm:prSet presAssocID="{57A37E9B-6809-4D5F-90C8-2F49AF448E6F}" presName="parentText" presStyleLbl="alignNode1" presStyleIdx="6" presStyleCnt="8">
        <dgm:presLayoutVars>
          <dgm:chMax val="1"/>
          <dgm:bulletEnabled val="1"/>
        </dgm:presLayoutVars>
      </dgm:prSet>
      <dgm:spPr/>
    </dgm:pt>
    <dgm:pt modelId="{A4410FA2-3C34-41A8-BCE7-2FDF70BA83EA}" type="pres">
      <dgm:prSet presAssocID="{57A37E9B-6809-4D5F-90C8-2F49AF448E6F}" presName="descendantText" presStyleLbl="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722691-18E9-462B-B76B-FCAC0CCF0FC4}" type="pres">
      <dgm:prSet presAssocID="{3BF9927F-12F0-44DF-9A17-FC5198ADACD3}" presName="sp" presStyleCnt="0"/>
      <dgm:spPr/>
    </dgm:pt>
    <dgm:pt modelId="{BC6F7FD9-F4F4-4F66-965A-CC5EC8C51DD4}" type="pres">
      <dgm:prSet presAssocID="{31E34213-BD28-472A-882E-C7589C1D599F}" presName="composite" presStyleCnt="0"/>
      <dgm:spPr/>
    </dgm:pt>
    <dgm:pt modelId="{177CE406-EFFF-4AFF-B6DD-5BC240F8C746}" type="pres">
      <dgm:prSet presAssocID="{31E34213-BD28-472A-882E-C7589C1D599F}" presName="parentText" presStyleLbl="alignNode1" presStyleIdx="7" presStyleCnt="8">
        <dgm:presLayoutVars>
          <dgm:chMax val="1"/>
          <dgm:bulletEnabled val="1"/>
        </dgm:presLayoutVars>
      </dgm:prSet>
      <dgm:spPr/>
    </dgm:pt>
    <dgm:pt modelId="{C79F6840-43D8-496D-8F6B-B46CD025502E}" type="pres">
      <dgm:prSet presAssocID="{31E34213-BD28-472A-882E-C7589C1D599F}" presName="descendantText" presStyleLbl="alignAcc1" presStyleIdx="7" presStyleCnt="8">
        <dgm:presLayoutVars>
          <dgm:bulletEnabled val="1"/>
        </dgm:presLayoutVars>
      </dgm:prSet>
      <dgm:spPr/>
    </dgm:pt>
  </dgm:ptLst>
  <dgm:cxnLst>
    <dgm:cxn modelId="{E623FDD1-5B93-450F-AAF8-885B57DCFDEA}" type="presOf" srcId="{57A37E9B-6809-4D5F-90C8-2F49AF448E6F}" destId="{E442CDA4-0B7D-46DB-A0DD-D70E5E0BD057}" srcOrd="0" destOrd="0" presId="urn:microsoft.com/office/officeart/2005/8/layout/chevron2"/>
    <dgm:cxn modelId="{4DF5A130-54A9-4FDB-B393-D3AE030091E1}" type="presOf" srcId="{7680A6C2-DCBD-4A34-8057-623E5668FF6F}" destId="{CBC211BF-AFCA-414B-B92D-26193959A63B}" srcOrd="0" destOrd="0" presId="urn:microsoft.com/office/officeart/2005/8/layout/chevron2"/>
    <dgm:cxn modelId="{4C051948-528D-41F6-A1F7-9888E6D29BED}" type="presOf" srcId="{B713BFD7-0D56-4BE4-BBF2-336E6AFCEAE0}" destId="{8B0326C1-2F41-4E81-BBBB-5C50BA89742D}" srcOrd="0" destOrd="0" presId="urn:microsoft.com/office/officeart/2005/8/layout/chevron2"/>
    <dgm:cxn modelId="{1B388659-D23E-4ED0-8C41-872EECE40889}" srcId="{7680A6C2-DCBD-4A34-8057-623E5668FF6F}" destId="{31E34213-BD28-472A-882E-C7589C1D599F}" srcOrd="7" destOrd="0" parTransId="{3D868E05-6DB5-4930-8126-D13DC59D79D9}" sibTransId="{6B37B478-D365-4C00-8F72-F75D43DC1EBC}"/>
    <dgm:cxn modelId="{61FD505C-E0F0-4A64-B025-AA2FF7B61C55}" srcId="{0EE660F4-A482-4177-9C3D-4C337A31149D}" destId="{1E3F833F-40B3-48EC-85E0-05D7FEBE297C}" srcOrd="0" destOrd="0" parTransId="{FA22134E-9DC0-40A3-B624-EAF71C9C92BA}" sibTransId="{BE7A131A-0427-4D34-BFF3-6F264A8CDF08}"/>
    <dgm:cxn modelId="{E057AFBC-A2C7-4036-99ED-9CF60B92C8EF}" srcId="{57A37E9B-6809-4D5F-90C8-2F49AF448E6F}" destId="{D14CA060-BB8F-4AB6-80FF-58C6D1C92C66}" srcOrd="0" destOrd="0" parTransId="{11B877CA-48CD-49D4-B284-20D99E9FFA39}" sibTransId="{58E45869-F50C-48CE-BA3F-3A9CA035D3B3}"/>
    <dgm:cxn modelId="{48BEE844-3D0F-4163-AF8A-548FEF5414BE}" srcId="{57A37E9B-6809-4D5F-90C8-2F49AF448E6F}" destId="{C766E38E-4237-4104-BC12-6CDE7E4CFF78}" srcOrd="1" destOrd="0" parTransId="{D89BC0A4-A497-4693-BA37-992429549AB1}" sibTransId="{48B5DDD6-9FD2-48DF-AAC0-9C6EBD7B9675}"/>
    <dgm:cxn modelId="{944A82EC-3475-42E6-AA3D-A753949F1ED1}" type="presOf" srcId="{E26FB2E6-1539-47B1-BBF5-DFACA3EB5EF2}" destId="{C79F6840-43D8-496D-8F6B-B46CD025502E}" srcOrd="0" destOrd="1" presId="urn:microsoft.com/office/officeart/2005/8/layout/chevron2"/>
    <dgm:cxn modelId="{E6B47FDC-9FC7-4A69-A3AB-70696DF68BE8}" srcId="{7680A6C2-DCBD-4A34-8057-623E5668FF6F}" destId="{3D68BC57-E69A-44EA-B2C7-D44A8B1E3C38}" srcOrd="2" destOrd="0" parTransId="{D623BA11-2F13-40D5-8F8F-69AC2B4B8EED}" sibTransId="{C93E7824-EFF0-4B9F-B980-374A133D70FA}"/>
    <dgm:cxn modelId="{3BA7D922-CF23-4E75-BDC0-9AACBDE8D8F2}" type="presOf" srcId="{217693C3-2CF6-48E4-BAE6-AC76EC6E49A7}" destId="{AD4F0D1A-6784-46F6-9E2F-18F7ECF26F47}" srcOrd="0" destOrd="0" presId="urn:microsoft.com/office/officeart/2005/8/layout/chevron2"/>
    <dgm:cxn modelId="{E0F63B18-8B58-4461-8E04-6A24D98ACC99}" srcId="{7680A6C2-DCBD-4A34-8057-623E5668FF6F}" destId="{57A37E9B-6809-4D5F-90C8-2F49AF448E6F}" srcOrd="6" destOrd="0" parTransId="{E740D733-B8CA-4A08-A373-646A80995BF8}" sibTransId="{3BF9927F-12F0-44DF-9A17-FC5198ADACD3}"/>
    <dgm:cxn modelId="{0D1BEAE7-D0FA-42EC-A0FB-814E8F414094}" type="presOf" srcId="{FB41B8F1-BC7F-4FE3-AE00-C70345C17D3D}" destId="{C79F6840-43D8-496D-8F6B-B46CD025502E}" srcOrd="0" destOrd="0" presId="urn:microsoft.com/office/officeart/2005/8/layout/chevron2"/>
    <dgm:cxn modelId="{FCF0298B-C45A-4EBA-A36E-13970065B6E3}" srcId="{31E34213-BD28-472A-882E-C7589C1D599F}" destId="{E26FB2E6-1539-47B1-BBF5-DFACA3EB5EF2}" srcOrd="1" destOrd="0" parTransId="{9ECF508A-5B07-4BD3-B36A-205C19AAB3D8}" sibTransId="{C15364DA-9CED-461A-9189-0547D72FC766}"/>
    <dgm:cxn modelId="{3812A94D-2543-4E08-BE70-583385B90732}" srcId="{3D68BC57-E69A-44EA-B2C7-D44A8B1E3C38}" destId="{71C52E8A-B84D-491B-8620-C48E7A2C3493}" srcOrd="0" destOrd="0" parTransId="{44F5928D-B7D5-4DE9-8F1A-6837AC2521B1}" sibTransId="{4C6C1619-AC4B-45C4-AA04-B25529CBEE14}"/>
    <dgm:cxn modelId="{470F2209-90D6-4A88-8270-D289F152FC60}" type="presOf" srcId="{6B448666-25C7-4D25-9F42-1994767277C6}" destId="{44FF62C0-1A7F-499E-A8A8-8564535CA38D}" srcOrd="0" destOrd="0" presId="urn:microsoft.com/office/officeart/2005/8/layout/chevron2"/>
    <dgm:cxn modelId="{526DE879-1CB1-45AA-8D3D-F835E223D58E}" type="presOf" srcId="{2F8BDBE5-1D12-4D4F-A0C1-3F89858B0302}" destId="{6987C6F5-DDB5-4FDC-9264-6F2CE78F5FBF}" srcOrd="0" destOrd="0" presId="urn:microsoft.com/office/officeart/2005/8/layout/chevron2"/>
    <dgm:cxn modelId="{377FCD3A-484E-451A-A5FE-40CEC9A89D6F}" srcId="{31E34213-BD28-472A-882E-C7589C1D599F}" destId="{FB41B8F1-BC7F-4FE3-AE00-C70345C17D3D}" srcOrd="0" destOrd="0" parTransId="{3C9C2DF6-0326-4C50-8C6F-B84EF0C2FBF3}" sibTransId="{F2972505-593C-426F-B2B8-5BCC0573D0A2}"/>
    <dgm:cxn modelId="{87B72949-64E3-4E21-AE89-39DAD17DD0D8}" type="presOf" srcId="{1E3F833F-40B3-48EC-85E0-05D7FEBE297C}" destId="{52555797-B6FB-491E-801D-390DEBCEEC4B}" srcOrd="0" destOrd="0" presId="urn:microsoft.com/office/officeart/2005/8/layout/chevron2"/>
    <dgm:cxn modelId="{D5FE7F74-32C0-4591-B7FA-2A853C2CC164}" srcId="{895EE6D9-26F5-4C24-958D-CBFC7418D4C6}" destId="{6B448666-25C7-4D25-9F42-1994767277C6}" srcOrd="0" destOrd="0" parTransId="{FD1FDE0F-9C37-4CA8-9625-00EC3AA21D09}" sibTransId="{6E24B44C-0B15-4C7E-B62D-7DB120D83FAC}"/>
    <dgm:cxn modelId="{FE93E8C7-E3F5-418B-A538-42A0A9698C9B}" srcId="{31E34213-BD28-472A-882E-C7589C1D599F}" destId="{5978543A-C95A-466B-B107-30C6B1AC1E68}" srcOrd="2" destOrd="0" parTransId="{3EB06D9C-DA54-4081-BCDE-EAA7218626CD}" sibTransId="{36B5582A-2618-443D-BA89-B64301FADA3D}"/>
    <dgm:cxn modelId="{951696FE-C203-4319-ABBA-18A62F75410B}" srcId="{7680A6C2-DCBD-4A34-8057-623E5668FF6F}" destId="{895EE6D9-26F5-4C24-958D-CBFC7418D4C6}" srcOrd="5" destOrd="0" parTransId="{7C9C2FAD-7B5B-4008-A57B-15DFE449954C}" sibTransId="{0CA40B57-F29E-4924-820F-912526B96AF9}"/>
    <dgm:cxn modelId="{3CE789D6-A44E-4A1D-8B3D-08C059FE706D}" type="presOf" srcId="{D14CA060-BB8F-4AB6-80FF-58C6D1C92C66}" destId="{A4410FA2-3C34-41A8-BCE7-2FDF70BA83EA}" srcOrd="0" destOrd="0" presId="urn:microsoft.com/office/officeart/2005/8/layout/chevron2"/>
    <dgm:cxn modelId="{346918DA-705A-45AF-8B67-7312AA13CE1C}" type="presOf" srcId="{5978543A-C95A-466B-B107-30C6B1AC1E68}" destId="{C79F6840-43D8-496D-8F6B-B46CD025502E}" srcOrd="0" destOrd="2" presId="urn:microsoft.com/office/officeart/2005/8/layout/chevron2"/>
    <dgm:cxn modelId="{9AA58818-7659-4408-A3A0-6D91A0709FCB}" srcId="{7C405B02-A0EE-4309-BBF2-6C98777E449F}" destId="{217693C3-2CF6-48E4-BAE6-AC76EC6E49A7}" srcOrd="0" destOrd="0" parTransId="{B38F0344-7A7A-4923-8303-75676AC5E21D}" sibTransId="{5959A41A-9356-4EF6-B7CB-4414427D76CE}"/>
    <dgm:cxn modelId="{F82DBFFD-D703-4AF2-A8D7-A70185497525}" srcId="{31E018A0-BDB0-443F-BBBF-78910751C30A}" destId="{1F516A68-B86A-42A2-976E-418B5BD1EC92}" srcOrd="0" destOrd="0" parTransId="{F04F35D3-17EE-4D64-8482-B9A9B494BABB}" sibTransId="{38E31E85-0C47-4E57-B2D5-CFBD147FC6F2}"/>
    <dgm:cxn modelId="{1DE9DB92-C2D1-45E0-A70E-3D3AAF828434}" srcId="{B713BFD7-0D56-4BE4-BBF2-336E6AFCEAE0}" destId="{2F8BDBE5-1D12-4D4F-A0C1-3F89858B0302}" srcOrd="0" destOrd="0" parTransId="{1A8304A2-56D4-4829-9B3F-230D42ACCF1E}" sibTransId="{6ECEEE69-3423-457B-82A3-67C78355BB8E}"/>
    <dgm:cxn modelId="{92B3B232-4C7D-446F-88BB-753D25CB8495}" type="presOf" srcId="{C766E38E-4237-4104-BC12-6CDE7E4CFF78}" destId="{A4410FA2-3C34-41A8-BCE7-2FDF70BA83EA}" srcOrd="0" destOrd="1" presId="urn:microsoft.com/office/officeart/2005/8/layout/chevron2"/>
    <dgm:cxn modelId="{C50F7E5C-50BA-481C-AA8D-394A4EC98298}" type="presOf" srcId="{31E34213-BD28-472A-882E-C7589C1D599F}" destId="{177CE406-EFFF-4AFF-B6DD-5BC240F8C746}" srcOrd="0" destOrd="0" presId="urn:microsoft.com/office/officeart/2005/8/layout/chevron2"/>
    <dgm:cxn modelId="{039A606E-5C23-466C-BE4E-A47BBD72B12F}" type="presOf" srcId="{3D68BC57-E69A-44EA-B2C7-D44A8B1E3C38}" destId="{07404E92-C198-49B4-89BB-6CFF9A43F5DC}" srcOrd="0" destOrd="0" presId="urn:microsoft.com/office/officeart/2005/8/layout/chevron2"/>
    <dgm:cxn modelId="{C7412A27-60BF-475D-8A96-7587CD7DB16B}" type="presOf" srcId="{0EE660F4-A482-4177-9C3D-4C337A31149D}" destId="{92128CB3-3E1A-4311-B51F-9B96F98890BF}" srcOrd="0" destOrd="0" presId="urn:microsoft.com/office/officeart/2005/8/layout/chevron2"/>
    <dgm:cxn modelId="{26804BEE-016F-44B1-B729-723CBC4887D3}" type="presOf" srcId="{895EE6D9-26F5-4C24-958D-CBFC7418D4C6}" destId="{27126183-0406-44DA-8CD0-F1AD112E47EA}" srcOrd="0" destOrd="0" presId="urn:microsoft.com/office/officeart/2005/8/layout/chevron2"/>
    <dgm:cxn modelId="{D59176A7-7785-4D98-BFD3-7ABC652D186E}" srcId="{7680A6C2-DCBD-4A34-8057-623E5668FF6F}" destId="{0EE660F4-A482-4177-9C3D-4C337A31149D}" srcOrd="4" destOrd="0" parTransId="{8F369938-C75A-4B05-B82D-2B5E6939C8A0}" sibTransId="{4EDA1C51-6ECC-4D08-A82F-EDD9323B2FB7}"/>
    <dgm:cxn modelId="{9CABC0FB-330B-4F78-BF48-43207875FC35}" type="presOf" srcId="{31E018A0-BDB0-443F-BBBF-78910751C30A}" destId="{CD01955D-EC6F-413E-AE6B-65527A9EB468}" srcOrd="0" destOrd="0" presId="urn:microsoft.com/office/officeart/2005/8/layout/chevron2"/>
    <dgm:cxn modelId="{59926C40-294A-4639-BCD3-748F5CF8AC8E}" type="presOf" srcId="{71C52E8A-B84D-491B-8620-C48E7A2C3493}" destId="{ADEAAFB3-BD8E-471E-A0DE-1EB994F483E0}" srcOrd="0" destOrd="0" presId="urn:microsoft.com/office/officeart/2005/8/layout/chevron2"/>
    <dgm:cxn modelId="{0974082C-7762-4EEE-BB37-713E68DEF66B}" srcId="{7680A6C2-DCBD-4A34-8057-623E5668FF6F}" destId="{7C405B02-A0EE-4309-BBF2-6C98777E449F}" srcOrd="1" destOrd="0" parTransId="{B9676A47-D25C-4929-96EE-D61CF2F7061F}" sibTransId="{882EE9D4-FA9D-4591-8D17-B1174F8D100A}"/>
    <dgm:cxn modelId="{5CD3C433-85AA-49FF-976B-B46BA903984C}" srcId="{7680A6C2-DCBD-4A34-8057-623E5668FF6F}" destId="{31E018A0-BDB0-443F-BBBF-78910751C30A}" srcOrd="3" destOrd="0" parTransId="{B1297AD2-7382-40DE-98FD-C3E876BA0165}" sibTransId="{2081350E-5448-4CDA-ABBE-262D3D1BC188}"/>
    <dgm:cxn modelId="{7373C7A6-8815-463E-A444-E2A03FC595BA}" srcId="{7680A6C2-DCBD-4A34-8057-623E5668FF6F}" destId="{B713BFD7-0D56-4BE4-BBF2-336E6AFCEAE0}" srcOrd="0" destOrd="0" parTransId="{CC92E8AF-4487-4A75-86B7-D5EA7D903547}" sibTransId="{0156BB48-AF32-45C5-B7C8-D6C4C72E398E}"/>
    <dgm:cxn modelId="{837BA8E9-BFE8-4CEF-A813-6B366BDE7AA4}" type="presOf" srcId="{1F516A68-B86A-42A2-976E-418B5BD1EC92}" destId="{DC0400C3-127C-4FB4-9872-9C129C40223A}" srcOrd="0" destOrd="0" presId="urn:microsoft.com/office/officeart/2005/8/layout/chevron2"/>
    <dgm:cxn modelId="{F15F2545-4797-4BA0-9C6E-437B30B09CE5}" type="presOf" srcId="{7C405B02-A0EE-4309-BBF2-6C98777E449F}" destId="{72150009-81F6-4D61-AD86-8FA081067A19}" srcOrd="0" destOrd="0" presId="urn:microsoft.com/office/officeart/2005/8/layout/chevron2"/>
    <dgm:cxn modelId="{78BB85F3-E8BB-4DBA-B5F3-859BC32F9A48}" type="presParOf" srcId="{CBC211BF-AFCA-414B-B92D-26193959A63B}" destId="{2A3896B8-9E17-4FB6-8E6D-8C13FDAF54B5}" srcOrd="0" destOrd="0" presId="urn:microsoft.com/office/officeart/2005/8/layout/chevron2"/>
    <dgm:cxn modelId="{31868408-ED73-4513-8347-2CE7B101F8CB}" type="presParOf" srcId="{2A3896B8-9E17-4FB6-8E6D-8C13FDAF54B5}" destId="{8B0326C1-2F41-4E81-BBBB-5C50BA89742D}" srcOrd="0" destOrd="0" presId="urn:microsoft.com/office/officeart/2005/8/layout/chevron2"/>
    <dgm:cxn modelId="{0E7B18BC-C49A-4938-9C3A-1058BE7780D5}" type="presParOf" srcId="{2A3896B8-9E17-4FB6-8E6D-8C13FDAF54B5}" destId="{6987C6F5-DDB5-4FDC-9264-6F2CE78F5FBF}" srcOrd="1" destOrd="0" presId="urn:microsoft.com/office/officeart/2005/8/layout/chevron2"/>
    <dgm:cxn modelId="{096174AA-990D-4F0F-ACDD-61FB4C06E737}" type="presParOf" srcId="{CBC211BF-AFCA-414B-B92D-26193959A63B}" destId="{DE088558-B877-422C-BBC1-E1065FE6ED19}" srcOrd="1" destOrd="0" presId="urn:microsoft.com/office/officeart/2005/8/layout/chevron2"/>
    <dgm:cxn modelId="{89D3846E-617D-4C65-9750-B68A4A063168}" type="presParOf" srcId="{CBC211BF-AFCA-414B-B92D-26193959A63B}" destId="{30885129-2055-4CEF-B77A-6CA397E39F66}" srcOrd="2" destOrd="0" presId="urn:microsoft.com/office/officeart/2005/8/layout/chevron2"/>
    <dgm:cxn modelId="{96FA0C9A-A844-4D45-B9DB-2AA4C1E11F85}" type="presParOf" srcId="{30885129-2055-4CEF-B77A-6CA397E39F66}" destId="{72150009-81F6-4D61-AD86-8FA081067A19}" srcOrd="0" destOrd="0" presId="urn:microsoft.com/office/officeart/2005/8/layout/chevron2"/>
    <dgm:cxn modelId="{B15BEE66-FC43-467C-AE5F-098CF1F703B9}" type="presParOf" srcId="{30885129-2055-4CEF-B77A-6CA397E39F66}" destId="{AD4F0D1A-6784-46F6-9E2F-18F7ECF26F47}" srcOrd="1" destOrd="0" presId="urn:microsoft.com/office/officeart/2005/8/layout/chevron2"/>
    <dgm:cxn modelId="{A2A9DB3A-68D8-49F1-A3DD-973C5AD9B484}" type="presParOf" srcId="{CBC211BF-AFCA-414B-B92D-26193959A63B}" destId="{C460F400-3779-4081-8D7A-C478467017A5}" srcOrd="3" destOrd="0" presId="urn:microsoft.com/office/officeart/2005/8/layout/chevron2"/>
    <dgm:cxn modelId="{B9CC2425-C309-44F5-BAEA-6FDA375C8BF5}" type="presParOf" srcId="{CBC211BF-AFCA-414B-B92D-26193959A63B}" destId="{FC427D80-6F08-4978-97CA-2AB7184AF36D}" srcOrd="4" destOrd="0" presId="urn:microsoft.com/office/officeart/2005/8/layout/chevron2"/>
    <dgm:cxn modelId="{799C622C-5583-4CAB-B382-C2B62EFBCE39}" type="presParOf" srcId="{FC427D80-6F08-4978-97CA-2AB7184AF36D}" destId="{07404E92-C198-49B4-89BB-6CFF9A43F5DC}" srcOrd="0" destOrd="0" presId="urn:microsoft.com/office/officeart/2005/8/layout/chevron2"/>
    <dgm:cxn modelId="{81223191-A659-4CF0-8206-5F93BC0426EC}" type="presParOf" srcId="{FC427D80-6F08-4978-97CA-2AB7184AF36D}" destId="{ADEAAFB3-BD8E-471E-A0DE-1EB994F483E0}" srcOrd="1" destOrd="0" presId="urn:microsoft.com/office/officeart/2005/8/layout/chevron2"/>
    <dgm:cxn modelId="{0ADD3A4F-387A-4E8C-A046-496C0FD7C050}" type="presParOf" srcId="{CBC211BF-AFCA-414B-B92D-26193959A63B}" destId="{394815EE-28B1-4DCB-877F-505E6F2800D1}" srcOrd="5" destOrd="0" presId="urn:microsoft.com/office/officeart/2005/8/layout/chevron2"/>
    <dgm:cxn modelId="{D3D05287-8DDC-42DA-9AD4-915356D97697}" type="presParOf" srcId="{CBC211BF-AFCA-414B-B92D-26193959A63B}" destId="{8818A2EA-D38D-4933-AA32-251D84221552}" srcOrd="6" destOrd="0" presId="urn:microsoft.com/office/officeart/2005/8/layout/chevron2"/>
    <dgm:cxn modelId="{F747823C-8EBB-473B-BC44-98AE21A54C44}" type="presParOf" srcId="{8818A2EA-D38D-4933-AA32-251D84221552}" destId="{CD01955D-EC6F-413E-AE6B-65527A9EB468}" srcOrd="0" destOrd="0" presId="urn:microsoft.com/office/officeart/2005/8/layout/chevron2"/>
    <dgm:cxn modelId="{A13D5AAF-123A-4C9B-A356-F8E6BD6C6531}" type="presParOf" srcId="{8818A2EA-D38D-4933-AA32-251D84221552}" destId="{DC0400C3-127C-4FB4-9872-9C129C40223A}" srcOrd="1" destOrd="0" presId="urn:microsoft.com/office/officeart/2005/8/layout/chevron2"/>
    <dgm:cxn modelId="{8258FAA4-F3E7-44E2-A89D-4C87A654A55B}" type="presParOf" srcId="{CBC211BF-AFCA-414B-B92D-26193959A63B}" destId="{50DD19C7-3340-4FD2-82F8-0B2466447D52}" srcOrd="7" destOrd="0" presId="urn:microsoft.com/office/officeart/2005/8/layout/chevron2"/>
    <dgm:cxn modelId="{F8C9AFBE-51C7-4198-9364-0FCD8BC963CA}" type="presParOf" srcId="{CBC211BF-AFCA-414B-B92D-26193959A63B}" destId="{B3B6F916-6796-45B2-B7BF-00DE18B7DB45}" srcOrd="8" destOrd="0" presId="urn:microsoft.com/office/officeart/2005/8/layout/chevron2"/>
    <dgm:cxn modelId="{49A696DD-7833-4ED3-88BE-074F726C8A33}" type="presParOf" srcId="{B3B6F916-6796-45B2-B7BF-00DE18B7DB45}" destId="{92128CB3-3E1A-4311-B51F-9B96F98890BF}" srcOrd="0" destOrd="0" presId="urn:microsoft.com/office/officeart/2005/8/layout/chevron2"/>
    <dgm:cxn modelId="{BC7B6ADD-F36C-46C2-A017-7ADA7F1F8AD8}" type="presParOf" srcId="{B3B6F916-6796-45B2-B7BF-00DE18B7DB45}" destId="{52555797-B6FB-491E-801D-390DEBCEEC4B}" srcOrd="1" destOrd="0" presId="urn:microsoft.com/office/officeart/2005/8/layout/chevron2"/>
    <dgm:cxn modelId="{DF468430-0DC7-47F8-AB34-CD6964849770}" type="presParOf" srcId="{CBC211BF-AFCA-414B-B92D-26193959A63B}" destId="{A9E6D24C-C40A-492A-B689-34890636423A}" srcOrd="9" destOrd="0" presId="urn:microsoft.com/office/officeart/2005/8/layout/chevron2"/>
    <dgm:cxn modelId="{C75D68A6-8CE5-49C9-9486-6152621131B9}" type="presParOf" srcId="{CBC211BF-AFCA-414B-B92D-26193959A63B}" destId="{2BB62E2B-A8B5-41F4-B656-0902DF2F4905}" srcOrd="10" destOrd="0" presId="urn:microsoft.com/office/officeart/2005/8/layout/chevron2"/>
    <dgm:cxn modelId="{3109DC21-287E-4E8D-A746-564D2EE86E5A}" type="presParOf" srcId="{2BB62E2B-A8B5-41F4-B656-0902DF2F4905}" destId="{27126183-0406-44DA-8CD0-F1AD112E47EA}" srcOrd="0" destOrd="0" presId="urn:microsoft.com/office/officeart/2005/8/layout/chevron2"/>
    <dgm:cxn modelId="{5724AC01-054D-47DB-82B8-14EBA323CFCC}" type="presParOf" srcId="{2BB62E2B-A8B5-41F4-B656-0902DF2F4905}" destId="{44FF62C0-1A7F-499E-A8A8-8564535CA38D}" srcOrd="1" destOrd="0" presId="urn:microsoft.com/office/officeart/2005/8/layout/chevron2"/>
    <dgm:cxn modelId="{0D24B242-BDD2-4211-8E2F-4F7256655F8B}" type="presParOf" srcId="{CBC211BF-AFCA-414B-B92D-26193959A63B}" destId="{1B130FC6-D616-4A9B-9252-7E9010EF1D49}" srcOrd="11" destOrd="0" presId="urn:microsoft.com/office/officeart/2005/8/layout/chevron2"/>
    <dgm:cxn modelId="{F14C0073-EF35-46AB-857C-A76E34B53743}" type="presParOf" srcId="{CBC211BF-AFCA-414B-B92D-26193959A63B}" destId="{3F974D0A-8548-41F1-80F4-AB21E08710ED}" srcOrd="12" destOrd="0" presId="urn:microsoft.com/office/officeart/2005/8/layout/chevron2"/>
    <dgm:cxn modelId="{B67FD8D1-CB6C-42F4-80D2-E592F0BC60DB}" type="presParOf" srcId="{3F974D0A-8548-41F1-80F4-AB21E08710ED}" destId="{E442CDA4-0B7D-46DB-A0DD-D70E5E0BD057}" srcOrd="0" destOrd="0" presId="urn:microsoft.com/office/officeart/2005/8/layout/chevron2"/>
    <dgm:cxn modelId="{580F79EA-79CD-4F09-B148-CCE56A14C5E1}" type="presParOf" srcId="{3F974D0A-8548-41F1-80F4-AB21E08710ED}" destId="{A4410FA2-3C34-41A8-BCE7-2FDF70BA83EA}" srcOrd="1" destOrd="0" presId="urn:microsoft.com/office/officeart/2005/8/layout/chevron2"/>
    <dgm:cxn modelId="{AAD07BCB-0C80-411C-928D-4EE54825F01D}" type="presParOf" srcId="{CBC211BF-AFCA-414B-B92D-26193959A63B}" destId="{51722691-18E9-462B-B76B-FCAC0CCF0FC4}" srcOrd="13" destOrd="0" presId="urn:microsoft.com/office/officeart/2005/8/layout/chevron2"/>
    <dgm:cxn modelId="{409FA164-A908-4BCF-9AAE-94D1E269960A}" type="presParOf" srcId="{CBC211BF-AFCA-414B-B92D-26193959A63B}" destId="{BC6F7FD9-F4F4-4F66-965A-CC5EC8C51DD4}" srcOrd="14" destOrd="0" presId="urn:microsoft.com/office/officeart/2005/8/layout/chevron2"/>
    <dgm:cxn modelId="{A0AD95D1-EAE0-4D1D-B229-CE155A782067}" type="presParOf" srcId="{BC6F7FD9-F4F4-4F66-965A-CC5EC8C51DD4}" destId="{177CE406-EFFF-4AFF-B6DD-5BC240F8C746}" srcOrd="0" destOrd="0" presId="urn:microsoft.com/office/officeart/2005/8/layout/chevron2"/>
    <dgm:cxn modelId="{080A8683-601C-4040-923B-050C3EDB0D0D}" type="presParOf" srcId="{BC6F7FD9-F4F4-4F66-965A-CC5EC8C51DD4}" destId="{C79F6840-43D8-496D-8F6B-B46CD025502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74C654-DD62-4CE9-B27F-D656AE35CDDC}">
      <dsp:nvSpPr>
        <dsp:cNvPr id="0" name=""/>
        <dsp:cNvSpPr/>
      </dsp:nvSpPr>
      <dsp:spPr>
        <a:xfrm>
          <a:off x="1020027" y="190787"/>
          <a:ext cx="4044203" cy="1314962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B9524B-BACE-4AC7-BFD7-688A7D589042}">
      <dsp:nvSpPr>
        <dsp:cNvPr id="0" name=""/>
        <dsp:cNvSpPr/>
      </dsp:nvSpPr>
      <dsp:spPr>
        <a:xfrm>
          <a:off x="2681101" y="3410684"/>
          <a:ext cx="733796" cy="469629"/>
        </a:xfrm>
        <a:prstGeom prst="downArrow">
          <a:avLst/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B3B659-4E1B-4BE8-BA3A-BA59318F5695}">
      <dsp:nvSpPr>
        <dsp:cNvPr id="0" name=""/>
        <dsp:cNvSpPr/>
      </dsp:nvSpPr>
      <dsp:spPr>
        <a:xfrm>
          <a:off x="1286889" y="3786388"/>
          <a:ext cx="3522222" cy="880555"/>
        </a:xfrm>
        <a:prstGeom prst="rect">
          <a:avLst/>
        </a:prstGeom>
        <a:noFill/>
        <a:ln w="1143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Бюджет Усть-Донецкого городского поселения – 124,4 млн.руб.</a:t>
          </a:r>
          <a:endParaRPr lang="ru-RU" sz="1600" b="1" kern="1200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sp:txBody>
      <dsp:txXfrm>
        <a:off x="1286889" y="3786388"/>
        <a:ext cx="3522222" cy="880555"/>
      </dsp:txXfrm>
    </dsp:sp>
    <dsp:sp modelId="{A6FA9D49-3700-403E-8ADD-70A8C510E32E}">
      <dsp:nvSpPr>
        <dsp:cNvPr id="0" name=""/>
        <dsp:cNvSpPr/>
      </dsp:nvSpPr>
      <dsp:spPr>
        <a:xfrm>
          <a:off x="2111898" y="1423328"/>
          <a:ext cx="2148110" cy="16887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Местный бюджет 48,9 млн.руб.</a:t>
          </a:r>
          <a:endParaRPr lang="ru-RU" sz="1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sp:txBody>
      <dsp:txXfrm>
        <a:off x="2111898" y="1423328"/>
        <a:ext cx="2148110" cy="1688790"/>
      </dsp:txXfrm>
    </dsp:sp>
    <dsp:sp modelId="{E76231BA-DF3E-4766-BE5A-79EB17A078D7}">
      <dsp:nvSpPr>
        <dsp:cNvPr id="0" name=""/>
        <dsp:cNvSpPr/>
      </dsp:nvSpPr>
      <dsp:spPr>
        <a:xfrm>
          <a:off x="887755" y="303807"/>
          <a:ext cx="2245191" cy="14648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Средства областного бюджета 40,7 млн.руб.</a:t>
          </a:r>
          <a:endParaRPr lang="ru-RU" sz="1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sp:txBody>
      <dsp:txXfrm>
        <a:off x="887755" y="303807"/>
        <a:ext cx="2245191" cy="1464843"/>
      </dsp:txXfrm>
    </dsp:sp>
    <dsp:sp modelId="{1124CD85-8E6E-4296-8696-1B2C3966857E}">
      <dsp:nvSpPr>
        <dsp:cNvPr id="0" name=""/>
        <dsp:cNvSpPr/>
      </dsp:nvSpPr>
      <dsp:spPr>
        <a:xfrm>
          <a:off x="3241028" y="184472"/>
          <a:ext cx="2255243" cy="15594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Средства Федерального бюджета 34,8 млн.руб.</a:t>
          </a:r>
          <a:endParaRPr lang="ru-RU" sz="1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sp:txBody>
      <dsp:txXfrm>
        <a:off x="3241028" y="184472"/>
        <a:ext cx="2255243" cy="1559494"/>
      </dsp:txXfrm>
    </dsp:sp>
    <dsp:sp modelId="{AFA4E218-9B2C-4904-ABD4-CC119005F6BE}">
      <dsp:nvSpPr>
        <dsp:cNvPr id="0" name=""/>
        <dsp:cNvSpPr/>
      </dsp:nvSpPr>
      <dsp:spPr>
        <a:xfrm>
          <a:off x="218816" y="18240"/>
          <a:ext cx="5773508" cy="328740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chemeClr val="lt1">
              <a:alpha val="40000"/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B0326C1-2F41-4E81-BBBB-5C50BA89742D}">
      <dsp:nvSpPr>
        <dsp:cNvPr id="0" name=""/>
        <dsp:cNvSpPr/>
      </dsp:nvSpPr>
      <dsp:spPr>
        <a:xfrm rot="5400000">
          <a:off x="-109689" y="113350"/>
          <a:ext cx="731265" cy="51188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5400000">
        <a:off x="-109689" y="113350"/>
        <a:ext cx="731265" cy="511885"/>
      </dsp:txXfrm>
    </dsp:sp>
    <dsp:sp modelId="{6987C6F5-DDB5-4FDC-9264-6F2CE78F5FBF}">
      <dsp:nvSpPr>
        <dsp:cNvPr id="0" name=""/>
        <dsp:cNvSpPr/>
      </dsp:nvSpPr>
      <dsp:spPr>
        <a:xfrm rot="5400000">
          <a:off x="3066281" y="-2550734"/>
          <a:ext cx="475322" cy="5584114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143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lt1">
              <a:alpha val="9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Общегосударственные расходы – 14 178,8 тыс.руб.</a:t>
          </a:r>
          <a:endParaRPr lang="ru-RU" sz="1400" b="1" kern="12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sp:txBody>
      <dsp:txXfrm rot="5400000">
        <a:off x="3066281" y="-2550734"/>
        <a:ext cx="475322" cy="5584114"/>
      </dsp:txXfrm>
    </dsp:sp>
    <dsp:sp modelId="{72150009-81F6-4D61-AD86-8FA081067A19}">
      <dsp:nvSpPr>
        <dsp:cNvPr id="0" name=""/>
        <dsp:cNvSpPr/>
      </dsp:nvSpPr>
      <dsp:spPr>
        <a:xfrm rot="5400000">
          <a:off x="-109689" y="771319"/>
          <a:ext cx="731265" cy="51188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5400000">
        <a:off x="-109689" y="771319"/>
        <a:ext cx="731265" cy="511885"/>
      </dsp:txXfrm>
    </dsp:sp>
    <dsp:sp modelId="{AD4F0D1A-6784-46F6-9E2F-18F7ECF26F47}">
      <dsp:nvSpPr>
        <dsp:cNvPr id="0" name=""/>
        <dsp:cNvSpPr/>
      </dsp:nvSpPr>
      <dsp:spPr>
        <a:xfrm rot="5400000">
          <a:off x="3066281" y="-1892766"/>
          <a:ext cx="475322" cy="5584114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143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lt1">
              <a:alpha val="9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Национальная оборона- 483,4 тыс.руб.</a:t>
          </a:r>
          <a:endParaRPr lang="ru-RU" sz="1400" b="1" kern="12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sp:txBody>
      <dsp:txXfrm rot="5400000">
        <a:off x="3066281" y="-1892766"/>
        <a:ext cx="475322" cy="5584114"/>
      </dsp:txXfrm>
    </dsp:sp>
    <dsp:sp modelId="{07404E92-C198-49B4-89BB-6CFF9A43F5DC}">
      <dsp:nvSpPr>
        <dsp:cNvPr id="0" name=""/>
        <dsp:cNvSpPr/>
      </dsp:nvSpPr>
      <dsp:spPr>
        <a:xfrm rot="5400000">
          <a:off x="-109689" y="1429288"/>
          <a:ext cx="731265" cy="51188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5400000">
        <a:off x="-109689" y="1429288"/>
        <a:ext cx="731265" cy="511885"/>
      </dsp:txXfrm>
    </dsp:sp>
    <dsp:sp modelId="{ADEAAFB3-BD8E-471E-A0DE-1EB994F483E0}">
      <dsp:nvSpPr>
        <dsp:cNvPr id="0" name=""/>
        <dsp:cNvSpPr/>
      </dsp:nvSpPr>
      <dsp:spPr>
        <a:xfrm rot="5400000">
          <a:off x="3066281" y="-1299341"/>
          <a:ext cx="475322" cy="5584114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143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lt1">
              <a:alpha val="9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5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Национальная безопасность и правоохранительная деятельность – 1 011,2 тыс.руб.</a:t>
          </a:r>
          <a:endParaRPr lang="ru-RU" sz="135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sp:txBody>
      <dsp:txXfrm rot="5400000">
        <a:off x="3066281" y="-1299341"/>
        <a:ext cx="475322" cy="5584114"/>
      </dsp:txXfrm>
    </dsp:sp>
    <dsp:sp modelId="{CD01955D-EC6F-413E-AE6B-65527A9EB468}">
      <dsp:nvSpPr>
        <dsp:cNvPr id="0" name=""/>
        <dsp:cNvSpPr/>
      </dsp:nvSpPr>
      <dsp:spPr>
        <a:xfrm rot="5400000">
          <a:off x="-109689" y="2087256"/>
          <a:ext cx="731265" cy="51188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5400000">
        <a:off x="-109689" y="2087256"/>
        <a:ext cx="731265" cy="511885"/>
      </dsp:txXfrm>
    </dsp:sp>
    <dsp:sp modelId="{DC0400C3-127C-4FB4-9872-9C129C40223A}">
      <dsp:nvSpPr>
        <dsp:cNvPr id="0" name=""/>
        <dsp:cNvSpPr/>
      </dsp:nvSpPr>
      <dsp:spPr>
        <a:xfrm rot="5400000">
          <a:off x="3066281" y="-576828"/>
          <a:ext cx="475322" cy="5584114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143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lt1">
              <a:alpha val="9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Национальная экономика – 42 578,6 тыс.руб.</a:t>
          </a:r>
          <a:endParaRPr lang="ru-RU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sp:txBody>
      <dsp:txXfrm rot="5400000">
        <a:off x="3066281" y="-576828"/>
        <a:ext cx="475322" cy="5584114"/>
      </dsp:txXfrm>
    </dsp:sp>
    <dsp:sp modelId="{92128CB3-3E1A-4311-B51F-9B96F98890BF}">
      <dsp:nvSpPr>
        <dsp:cNvPr id="0" name=""/>
        <dsp:cNvSpPr/>
      </dsp:nvSpPr>
      <dsp:spPr>
        <a:xfrm rot="5400000">
          <a:off x="-109689" y="2745225"/>
          <a:ext cx="731265" cy="51188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5400000">
        <a:off x="-109689" y="2745225"/>
        <a:ext cx="731265" cy="511885"/>
      </dsp:txXfrm>
    </dsp:sp>
    <dsp:sp modelId="{52555797-B6FB-491E-801D-390DEBCEEC4B}">
      <dsp:nvSpPr>
        <dsp:cNvPr id="0" name=""/>
        <dsp:cNvSpPr/>
      </dsp:nvSpPr>
      <dsp:spPr>
        <a:xfrm rot="5400000">
          <a:off x="3066281" y="81139"/>
          <a:ext cx="475322" cy="5584114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143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lt1">
              <a:alpha val="9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Жилищно-коммунальное хозяйство -64 260,3 тыс.руб</a:t>
          </a: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</a:rPr>
            <a:t>.</a:t>
          </a:r>
          <a:endParaRPr lang="ru-RU" sz="1400" kern="1200" dirty="0"/>
        </a:p>
      </dsp:txBody>
      <dsp:txXfrm rot="5400000">
        <a:off x="3066281" y="81139"/>
        <a:ext cx="475322" cy="5584114"/>
      </dsp:txXfrm>
    </dsp:sp>
    <dsp:sp modelId="{27126183-0406-44DA-8CD0-F1AD112E47EA}">
      <dsp:nvSpPr>
        <dsp:cNvPr id="0" name=""/>
        <dsp:cNvSpPr/>
      </dsp:nvSpPr>
      <dsp:spPr>
        <a:xfrm rot="5400000">
          <a:off x="-109689" y="3403194"/>
          <a:ext cx="731265" cy="51188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5400000">
        <a:off x="-109689" y="3403194"/>
        <a:ext cx="731265" cy="511885"/>
      </dsp:txXfrm>
    </dsp:sp>
    <dsp:sp modelId="{44FF62C0-1A7F-499E-A8A8-8564535CA38D}">
      <dsp:nvSpPr>
        <dsp:cNvPr id="0" name=""/>
        <dsp:cNvSpPr/>
      </dsp:nvSpPr>
      <dsp:spPr>
        <a:xfrm rot="5400000">
          <a:off x="3066281" y="739108"/>
          <a:ext cx="475322" cy="5584114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143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lt1">
              <a:alpha val="9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Культура и кинематография – 600,0 тыс.руб.</a:t>
          </a:r>
          <a:endParaRPr lang="ru-RU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sp:txBody>
      <dsp:txXfrm rot="5400000">
        <a:off x="3066281" y="739108"/>
        <a:ext cx="475322" cy="5584114"/>
      </dsp:txXfrm>
    </dsp:sp>
    <dsp:sp modelId="{E442CDA4-0B7D-46DB-A0DD-D70E5E0BD057}">
      <dsp:nvSpPr>
        <dsp:cNvPr id="0" name=""/>
        <dsp:cNvSpPr/>
      </dsp:nvSpPr>
      <dsp:spPr>
        <a:xfrm rot="5400000">
          <a:off x="-109689" y="4061162"/>
          <a:ext cx="731265" cy="51188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5400000">
        <a:off x="-109689" y="4061162"/>
        <a:ext cx="731265" cy="511885"/>
      </dsp:txXfrm>
    </dsp:sp>
    <dsp:sp modelId="{A4410FA2-3C34-41A8-BCE7-2FDF70BA83EA}">
      <dsp:nvSpPr>
        <dsp:cNvPr id="0" name=""/>
        <dsp:cNvSpPr/>
      </dsp:nvSpPr>
      <dsp:spPr>
        <a:xfrm rot="5400000">
          <a:off x="3066281" y="1397077"/>
          <a:ext cx="475322" cy="5584114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143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lt1">
              <a:alpha val="9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Социальная политика – 636,8 тыс.руб.</a:t>
          </a:r>
          <a:endParaRPr lang="ru-RU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sp:txBody>
      <dsp:txXfrm rot="5400000">
        <a:off x="3066281" y="1397077"/>
        <a:ext cx="475322" cy="5584114"/>
      </dsp:txXfrm>
    </dsp:sp>
    <dsp:sp modelId="{177CE406-EFFF-4AFF-B6DD-5BC240F8C746}">
      <dsp:nvSpPr>
        <dsp:cNvPr id="0" name=""/>
        <dsp:cNvSpPr/>
      </dsp:nvSpPr>
      <dsp:spPr>
        <a:xfrm rot="5400000">
          <a:off x="-109689" y="4719131"/>
          <a:ext cx="731265" cy="51188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5400000">
        <a:off x="-109689" y="4719131"/>
        <a:ext cx="731265" cy="511885"/>
      </dsp:txXfrm>
    </dsp:sp>
    <dsp:sp modelId="{C79F6840-43D8-496D-8F6B-B46CD025502E}">
      <dsp:nvSpPr>
        <dsp:cNvPr id="0" name=""/>
        <dsp:cNvSpPr/>
      </dsp:nvSpPr>
      <dsp:spPr>
        <a:xfrm rot="5400000">
          <a:off x="3066281" y="2055045"/>
          <a:ext cx="475322" cy="5584114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143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lt1">
              <a:alpha val="9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Физическая культура и спорт – 574,0 тыс.руб.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sp:txBody>
      <dsp:txXfrm rot="5400000">
        <a:off x="3066281" y="2055045"/>
        <a:ext cx="475322" cy="55841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13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2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9.png"/><Relationship Id="rId12" Type="http://schemas.openxmlformats.org/officeDocument/2006/relationships/image" Target="../media/image2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image" Target="../media/image23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22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-20200630-WA007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75856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79512" y="1340768"/>
            <a:ext cx="8784976" cy="3488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Бюджет 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Усть-Донецкого городского поселения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2022 год 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на плановый период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2023 и 2024 годов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16632"/>
            <a:ext cx="3024336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797152"/>
            <a:ext cx="3212976" cy="1807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5013176"/>
            <a:ext cx="2279576" cy="1709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4797152"/>
            <a:ext cx="2508104" cy="1411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2420889"/>
            <a:ext cx="2952328" cy="12942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2348880"/>
            <a:ext cx="2808312" cy="15836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629192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251520" y="744"/>
            <a:ext cx="8568952" cy="6668616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331640" y="1484784"/>
            <a:ext cx="69127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УСТЬ-ДОНЕЦКОГО ГОРОДСКОГО ПОСЕЛЕНИЯ  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2022год и на плановый период 2023 и 2024 годов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утвержден 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Решением Собрания депутатов Усть-Донецкого городского поселения № 42    от  23.12.2021 года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>
                <a:solidFill>
                  <a:srgbClr val="002060"/>
                </a:solidFill>
              </a:rPr>
              <a:t>«О бюджете Усть-Донецкого городского поселения  на </a:t>
            </a:r>
            <a:r>
              <a:rPr lang="ru-RU" sz="2400" b="1" i="1" dirty="0" smtClean="0">
                <a:solidFill>
                  <a:srgbClr val="002060"/>
                </a:solidFill>
              </a:rPr>
              <a:t>2022 </a:t>
            </a:r>
            <a:r>
              <a:rPr lang="ru-RU" sz="2400" b="1" i="1" dirty="0">
                <a:solidFill>
                  <a:srgbClr val="002060"/>
                </a:solidFill>
              </a:rPr>
              <a:t>год и на плановый период </a:t>
            </a:r>
            <a:r>
              <a:rPr lang="ru-RU" sz="2400" b="1" i="1" dirty="0" smtClean="0">
                <a:solidFill>
                  <a:srgbClr val="002060"/>
                </a:solidFill>
              </a:rPr>
              <a:t>2023 </a:t>
            </a:r>
            <a:r>
              <a:rPr lang="ru-RU" sz="2400" b="1" i="1" dirty="0">
                <a:solidFill>
                  <a:srgbClr val="002060"/>
                </a:solidFill>
              </a:rPr>
              <a:t>и </a:t>
            </a:r>
            <a:r>
              <a:rPr lang="ru-RU" sz="2400" b="1" i="1" dirty="0" smtClean="0">
                <a:solidFill>
                  <a:srgbClr val="002060"/>
                </a:solidFill>
              </a:rPr>
              <a:t>2024 </a:t>
            </a:r>
            <a:r>
              <a:rPr lang="ru-RU" sz="2400" b="1" i="1" dirty="0">
                <a:solidFill>
                  <a:srgbClr val="002060"/>
                </a:solidFill>
              </a:rPr>
              <a:t>годов</a:t>
            </a:r>
            <a:r>
              <a:rPr lang="ru-RU" sz="2400" b="1" i="1" dirty="0" smtClean="0">
                <a:solidFill>
                  <a:srgbClr val="002060"/>
                </a:solidFill>
              </a:rPr>
              <a:t>»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6115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Параметры бюдже</a:t>
            </a: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</a:t>
            </a:r>
            <a:endParaRPr lang="ru-RU" sz="40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11560" y="1412776"/>
          <a:ext cx="7416824" cy="5040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4206"/>
                <a:gridCol w="1854206"/>
                <a:gridCol w="1854206"/>
                <a:gridCol w="1854206"/>
              </a:tblGrid>
              <a:tr h="658499"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2022 год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</a:t>
                      </a:r>
                      <a:r>
                        <a:rPr lang="ru-RU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год 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 год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6584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</a:t>
                      </a:r>
                      <a:r>
                        <a:rPr lang="x-none" sz="1200">
                          <a:effectLst/>
                        </a:rPr>
                        <a:t>. Доходы, всего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124,4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62,8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  58,7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43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</a:rPr>
                        <a:t>из них: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584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</a:rPr>
                        <a:t>налоговые и неналоговые доходы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41,6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42,3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43,7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8836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</a:rPr>
                        <a:t>безвозмездные поступления </a:t>
                      </a:r>
                      <a:endParaRPr lang="ru-RU" sz="14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82,8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20,5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15,0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20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II</a:t>
                      </a:r>
                      <a:r>
                        <a:rPr lang="x-none" sz="1200">
                          <a:effectLst/>
                        </a:rPr>
                        <a:t>. Расходы, всего</a:t>
                      </a:r>
                      <a:endParaRPr lang="ru-RU" sz="14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     124,4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62,8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      58,7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33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III</a:t>
                      </a:r>
                      <a:r>
                        <a:rPr lang="x-none" sz="1200">
                          <a:effectLst/>
                        </a:rPr>
                        <a:t>. Дефицит </a:t>
                      </a:r>
                      <a:endParaRPr lang="ru-RU" sz="14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</a:rPr>
                        <a:t>(-), профицит (+),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       0,0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0,0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        0,0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584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</a:rPr>
                        <a:t>в % к объему собственных доходов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      33,4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67,4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74,4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584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VI</a:t>
                      </a:r>
                      <a:r>
                        <a:rPr lang="x-none" sz="1200">
                          <a:effectLst/>
                        </a:rPr>
                        <a:t>. Источники финансирования дефицита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       0,0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0,0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       0,0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588224" y="1124744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(млн.рублей)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285720" y="1428736"/>
          <a:ext cx="4358288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4857752" y="1428736"/>
          <a:ext cx="4034728" cy="3563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2000232" y="4151322"/>
          <a:ext cx="4660000" cy="2706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51520" y="0"/>
            <a:ext cx="8280919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Динамика поступления </a:t>
            </a:r>
          </a:p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доходов в бюджет поселения в 2022 году и плановом периоде 2023 и 2024 годов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9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1524000" y="1397000"/>
          <a:ext cx="6096000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9552" y="26064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Структура расходов бюджета поселения по источникам финансирования 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7" name="Рисунок 6" descr="https://i.mycdn.me/i?r=AyH4iRPQ2q0otWIFepML2LxRly2oiI8itY5H9Tpot5mK_Q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773869">
            <a:off x="7240343" y="2591701"/>
            <a:ext cx="1656184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IMG-20200630-WA003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92689">
            <a:off x="6443237" y="4500429"/>
            <a:ext cx="2328466" cy="1742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328932">
            <a:off x="155429" y="2963816"/>
            <a:ext cx="2124516" cy="1195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https://i.mycdn.me/i?r=AyH4iRPQ2q0otWIFepML2LxR1cAhf_7yYcxLetXbZRCIEQ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0159208">
            <a:off x="510795" y="4579436"/>
            <a:ext cx="2123595" cy="1704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D:\Desktop\Астафьева О.А\Фото 2020\Сквер Юность 1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859316">
            <a:off x="7103714" y="1078178"/>
            <a:ext cx="1910541" cy="1029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D:\Desktop\Астафьева О.А\Сквер Юность\фото сквер\6b60d916-e840-418f-bceb-8506b097dc51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0220699">
            <a:off x="182592" y="1073354"/>
            <a:ext cx="1844047" cy="1131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mmvid\Desktop\Новая папка (7)\s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1944216" cy="1148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83568" y="260648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Структура расходов бюджета Усть-Донецкого городского поселения  на 2022год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156176" y="508518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38" name="Диаграмма 37"/>
          <p:cNvGraphicFramePr/>
          <p:nvPr/>
        </p:nvGraphicFramePr>
        <p:xfrm>
          <a:off x="467544" y="1397000"/>
          <a:ext cx="8352928" cy="4912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941168"/>
            <a:ext cx="1545647" cy="170080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0" name="Рисунок 9" descr="Z:\Астафьева О.А\фото дорога Комсомольская 2021 ремонт\20211128_15262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5229200"/>
            <a:ext cx="3528392" cy="133057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1" name="Рисунок 10" descr="D:\Desktop\Астафьева О.А\фото 2022\i (6)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5705872"/>
            <a:ext cx="2520280" cy="115212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370397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0" y="0"/>
            <a:ext cx="9144000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бюджета в </a:t>
            </a:r>
            <a:r>
              <a:rPr lang="ru-RU" sz="2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 </a:t>
            </a:r>
            <a:r>
              <a:rPr lang="ru-RU" sz="2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году </a:t>
            </a:r>
          </a:p>
          <a:p>
            <a:pPr algn="ctr"/>
            <a:r>
              <a:rPr lang="ru-RU" sz="2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разделам бюджетной </a:t>
            </a:r>
          </a:p>
          <a:p>
            <a:pPr algn="ctr"/>
            <a:r>
              <a:rPr lang="ru-RU" sz="2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классификации</a:t>
            </a:r>
            <a:endParaRPr lang="ru-RU" sz="2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858148" y="14285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*</a:t>
            </a: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тыс.руб</a:t>
            </a:r>
            <a:endParaRPr lang="ru-RU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42" name="Схема 41"/>
          <p:cNvGraphicFramePr/>
          <p:nvPr/>
        </p:nvGraphicFramePr>
        <p:xfrm>
          <a:off x="1524000" y="1397000"/>
          <a:ext cx="6096000" cy="534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3" name="Picture 2" descr="F:\проект бюджета\Ishodnik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340769"/>
            <a:ext cx="1152128" cy="750578"/>
          </a:xfrm>
          <a:prstGeom prst="rect">
            <a:avLst/>
          </a:prstGeom>
          <a:noFill/>
        </p:spPr>
      </p:pic>
      <p:pic>
        <p:nvPicPr>
          <p:cNvPr id="44" name="Picture 3" descr="F:\проект бюджета\og_og_150937504729839855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2060848"/>
            <a:ext cx="1008112" cy="5743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5" name="Picture 4" descr="F:\проект бюджета\3-1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2708920"/>
            <a:ext cx="1008112" cy="648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6" name="Picture 5" descr="F:\проект бюджета\image156679564139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3429000"/>
            <a:ext cx="1008111" cy="6711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7" name="Picture 6" descr="F:\проект бюджета\dNFV_ap9LEg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1520" y="4149080"/>
            <a:ext cx="1009158" cy="432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8" name="Picture 8" descr="F:\проект бюджета\image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9512" y="4653136"/>
            <a:ext cx="1152128" cy="504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0" name="Picture 9" descr="F:\проект бюджета\fbae5d1d74568c9ad33b86ae61b76f2a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1520" y="5301208"/>
            <a:ext cx="1080120" cy="576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" name="Picture 10" descr="F:\проект бюджета\2017_08_11-013-02_001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512" y="5949281"/>
            <a:ext cx="1152128" cy="576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7" y="1357298"/>
          <a:ext cx="7743804" cy="5191776"/>
        </p:xfrm>
        <a:graphic>
          <a:graphicData uri="http://schemas.openxmlformats.org/drawingml/2006/table">
            <a:tbl>
              <a:tblPr/>
              <a:tblGrid>
                <a:gridCol w="4434778"/>
                <a:gridCol w="1117535"/>
                <a:gridCol w="1151392"/>
                <a:gridCol w="1040099"/>
              </a:tblGrid>
              <a:tr h="5540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8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 программы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сумма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сумма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сумма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2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программа Усть-Донецкого городского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поселения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«Защита населения и территории от чрезвычайных ситуаций, обеспечение пожарной безопасности и безопасности людей на водных объектах»</a:t>
                      </a:r>
                    </a:p>
                  </a:txBody>
                  <a:tcPr marL="4980" marR="4980" marT="4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941,2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941,2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974,6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9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Усть-Донецкого городского поселения «Развитие культуры, физической культуры и спорта»</a:t>
                      </a:r>
                    </a:p>
                  </a:txBody>
                  <a:tcPr marL="4980" marR="4980" marT="4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1 174,0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1 164,0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1 164,0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5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Усть-Донецкого городского поселения «Управление муниципальными финансами»</a:t>
                      </a:r>
                    </a:p>
                  </a:txBody>
                  <a:tcPr marL="4980" marR="4980" marT="4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430,5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430,5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430,5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7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Усть-Донецкого городского поселения «Благоустройство территории Усть-Донецкого городского поселения»</a:t>
                      </a:r>
                    </a:p>
                  </a:txBody>
                  <a:tcPr marL="4980" marR="4980" marT="4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61 421,9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33 704,4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28 197,6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91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Усть-Донецкого городского поселения «Обеспечение доступным и комфортным жильем и качественными жилищно-коммунальными услугами населения Усть-Донецкого городского поселения»</a:t>
                      </a:r>
                    </a:p>
                  </a:txBody>
                  <a:tcPr marL="4980" marR="4980" marT="4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7 682,0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7 682,0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7 682,0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7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Усть-Донецкого городского поселения «Обеспечение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общественного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порядка и противодействие преступности»</a:t>
                      </a:r>
                    </a:p>
                  </a:txBody>
                  <a:tcPr marL="4980" marR="4980" marT="4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340,0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340,0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340,0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5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Усть-Донецкого городского поселения «Муниципальная политика»</a:t>
                      </a:r>
                    </a:p>
                  </a:txBody>
                  <a:tcPr marL="4980" marR="4980" marT="4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14 666,8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14 705,5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14 739,2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4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Усть-Донецкого городского поселения "Формирование современной городской среды на территории Усть-Донецкого городского поселения"</a:t>
                      </a:r>
                    </a:p>
                  </a:txBody>
                  <a:tcPr marL="4980" marR="4980" marT="4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37 535,0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2 500,0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2 500,0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55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ИТОГО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124 191,4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61 477,8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56 027,9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55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Непрограммные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расходы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161,7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1 322,7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2 662,7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55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ВСЕГО: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124 353,1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62 800,5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58 690,6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08748" y="-142900"/>
            <a:ext cx="720915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Расходы бюджета в разрезе </a:t>
            </a:r>
          </a:p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муниципальных программ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0032" y="1124744"/>
            <a:ext cx="1071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2022 год</a:t>
            </a:r>
            <a:endParaRPr lang="ru-RU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12160" y="1124744"/>
            <a:ext cx="1071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2023 год</a:t>
            </a:r>
            <a:endParaRPr lang="ru-RU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164288" y="1124744"/>
            <a:ext cx="1071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2024 год</a:t>
            </a:r>
            <a:endParaRPr lang="ru-RU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7158" y="1142984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*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тыс.руб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1500174"/>
            <a:ext cx="734481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</a:rPr>
              <a:t>«Бюджет для граждан» 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Constantia" pitchFamily="18" charset="0"/>
              </a:rPr>
              <a:t>Подготовлен финансово-экономическим отделом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Constantia" pitchFamily="18" charset="0"/>
              </a:rPr>
              <a:t>Администрации Усть-Донецкого городского поселения</a:t>
            </a:r>
          </a:p>
          <a:p>
            <a:pPr algn="ctr">
              <a:defRPr/>
            </a:pPr>
            <a:endParaRPr lang="ru-RU" b="1" dirty="0" smtClean="0">
              <a:solidFill>
                <a:srgbClr val="9A3130"/>
              </a:solidFill>
              <a:latin typeface="Constantia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Constantia" pitchFamily="18" charset="0"/>
              </a:rPr>
              <a:t>Администрация Усть-Донецкого городского поселения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Constantia" pitchFamily="18" charset="0"/>
              </a:rPr>
              <a:t> находится по адресу: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Constantia" pitchFamily="18" charset="0"/>
              </a:rPr>
              <a:t>р.п.Усть-Донецкий,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Constantia" pitchFamily="18" charset="0"/>
              </a:rPr>
              <a:t>Ростовской области, ул. Портовая д.9. 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Constantia" pitchFamily="18" charset="0"/>
              </a:rPr>
              <a:t>Телефон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Century Schoolbook" pitchFamily="18" charset="0"/>
              </a:rPr>
              <a:t>8(86351)9-11-35,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Constantia" pitchFamily="18" charset="0"/>
              </a:rPr>
              <a:t> электронная почта </a:t>
            </a:r>
            <a:r>
              <a:rPr lang="en-US" b="1" u="sng" dirty="0" smtClean="0">
                <a:solidFill>
                  <a:srgbClr val="0070C0"/>
                </a:solidFill>
                <a:latin typeface="Constantia" pitchFamily="18" charset="0"/>
              </a:rPr>
              <a:t>ustdon_gp@mail.ru</a:t>
            </a:r>
          </a:p>
          <a:p>
            <a:pPr algn="ctr">
              <a:defRPr/>
            </a:pPr>
            <a:endParaRPr lang="en-US" b="1" dirty="0" smtClean="0">
              <a:solidFill>
                <a:schemeClr val="accent5">
                  <a:lumMod val="75000"/>
                </a:schemeClr>
              </a:solidFill>
              <a:latin typeface="Constantia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Constantia" pitchFamily="18" charset="0"/>
              </a:rPr>
              <a:t>Информацию о бюджете можно получить на официальном сайте Усть-Донецкого городского поселения по адресу</a:t>
            </a:r>
          </a:p>
          <a:p>
            <a:pPr algn="ctr">
              <a:defRPr/>
            </a:pPr>
            <a:r>
              <a:rPr lang="en-US" b="1" dirty="0" smtClean="0">
                <a:solidFill>
                  <a:srgbClr val="002060"/>
                </a:solidFill>
                <a:latin typeface="Constantia" pitchFamily="18" charset="0"/>
              </a:rPr>
              <a:t>http://ustdoneckaya-adm.ru</a:t>
            </a:r>
            <a:endParaRPr lang="ru-RU" b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357166"/>
            <a:ext cx="79720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Контактная  информация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6" descr="D:\Рабочий стол\1132-contac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4857760"/>
            <a:ext cx="5832648" cy="2141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891</TotalTime>
  <Words>530</Words>
  <Application>Microsoft Office PowerPoint</Application>
  <PresentationFormat>Экран (4:3)</PresentationFormat>
  <Paragraphs>143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 video</dc:creator>
  <cp:lastModifiedBy>user</cp:lastModifiedBy>
  <cp:revision>128</cp:revision>
  <dcterms:created xsi:type="dcterms:W3CDTF">2019-11-27T19:27:50Z</dcterms:created>
  <dcterms:modified xsi:type="dcterms:W3CDTF">2022-04-28T14:14:33Z</dcterms:modified>
</cp:coreProperties>
</file>