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627F"/>
    <a:srgbClr val="BF3C48"/>
    <a:srgbClr val="856E45"/>
    <a:srgbClr val="6F267F"/>
    <a:srgbClr val="FECB00"/>
    <a:srgbClr val="729F11"/>
    <a:srgbClr val="111E31"/>
    <a:srgbClr val="F7E8E1"/>
    <a:srgbClr val="F1FCFE"/>
    <a:srgbClr val="DBF6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294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(т.р.)</c:v>
                </c:pt>
                <c:pt idx="1">
                  <c:v>Безвозмездные (т.р.)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44026.1</c:v>
                </c:pt>
                <c:pt idx="1">
                  <c:v>25204.2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7707890170717884"/>
          <c:y val="3.1994047931450442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налоговые и неналоговые (т.р.)</c:v>
                </c:pt>
                <c:pt idx="1">
                  <c:v>Безвозмездные (т.р.)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45655.199999999997</c:v>
                </c:pt>
                <c:pt idx="1">
                  <c:v>29877.7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(т.р.)</c:v>
                </c:pt>
                <c:pt idx="1">
                  <c:v>безвозмездные (т.р.)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46991.1</c:v>
                </c:pt>
                <c:pt idx="1">
                  <c:v>29076.5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222" y="1795850"/>
            <a:ext cx="7512907" cy="332808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Бюджет </a:t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Усть-Донецкого городского поселения</a:t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 Усть-Донецкого района </a:t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на 2023 год</a:t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 и на плановый период</a:t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 2024 и 2025годов</a:t>
            </a:r>
            <a:endParaRPr lang="en-US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IMG-20200630-WA007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8873" y="418598"/>
            <a:ext cx="3275856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12242"/>
            <a:ext cx="2952328" cy="1429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288" y="74150"/>
            <a:ext cx="5468112" cy="89620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47627F"/>
                </a:solidFill>
                <a:latin typeface="Bookman Old Style" pitchFamily="18" charset="0"/>
              </a:rPr>
              <a:t>Параметры бюджета</a:t>
            </a:r>
            <a:endParaRPr lang="en-US" sz="3200" b="1" dirty="0">
              <a:solidFill>
                <a:srgbClr val="47627F"/>
              </a:solidFill>
              <a:latin typeface="Bookman Old Style" pitchFamily="18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029730" y="1883032"/>
          <a:ext cx="7479956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113"/>
                <a:gridCol w="1713471"/>
                <a:gridCol w="1713470"/>
                <a:gridCol w="15899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I</a:t>
                      </a:r>
                      <a:r>
                        <a:rPr lang="x-none" sz="1600" b="1" smtClean="0">
                          <a:effectLst/>
                        </a:rPr>
                        <a:t>. Доходы, всего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69 230,3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75 532,9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76 067,6</a:t>
                      </a:r>
                      <a:endParaRPr lang="ru-RU" b="1" dirty="0"/>
                    </a:p>
                  </a:txBody>
                  <a:tcPr/>
                </a:tc>
              </a:tr>
              <a:tr h="2173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100" smtClean="0">
                          <a:effectLst/>
                        </a:rPr>
                        <a:t>из них: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smtClean="0">
                          <a:effectLst/>
                        </a:rPr>
                        <a:t>налоговые и неналоговые доходы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44 026,1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45 655,2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46 991,1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500" smtClean="0">
                          <a:effectLst/>
                        </a:rPr>
                        <a:t>безвозмездные поступления 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25 204,2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29 877,7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29 076,5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II</a:t>
                      </a:r>
                      <a:r>
                        <a:rPr lang="x-none" sz="1600" b="1" smtClean="0">
                          <a:effectLst/>
                        </a:rPr>
                        <a:t>. Расходы, всего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69 230,3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75 532,9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76 067,6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III</a:t>
                      </a:r>
                      <a:r>
                        <a:rPr lang="x-none" sz="1400" b="1" smtClean="0">
                          <a:effectLst/>
                        </a:rPr>
                        <a:t>. Дефицит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400" b="1" smtClean="0">
                          <a:effectLst/>
                        </a:rPr>
                        <a:t>(-), профицит (+),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effectLst/>
                        </a:rPr>
                        <a:t>Налоговые и неналоговые </a:t>
                      </a:r>
                      <a:r>
                        <a:rPr lang="x-none" sz="1500" smtClean="0">
                          <a:effectLst/>
                        </a:rPr>
                        <a:t>в % к объему доходов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63,6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60,4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61,8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VI</a:t>
                      </a:r>
                      <a:r>
                        <a:rPr lang="x-none" sz="1400" smtClean="0">
                          <a:effectLst/>
                        </a:rPr>
                        <a:t>. Источники финансирования дефицита</a:t>
                      </a: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116" y="74150"/>
            <a:ext cx="5938284" cy="120175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Динамика поступления </a:t>
            </a:r>
            <a:b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доходов в бюджет поселения в 2022 году и плановом периоде 2023 и 2024 годов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478465" y="1418265"/>
          <a:ext cx="4114800" cy="254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Диаграмма 28"/>
          <p:cNvGraphicFramePr/>
          <p:nvPr/>
        </p:nvGraphicFramePr>
        <p:xfrm>
          <a:off x="4543647" y="1477926"/>
          <a:ext cx="4355804" cy="244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2310810" y="3880883"/>
          <a:ext cx="4653516" cy="2775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288" y="74150"/>
            <a:ext cx="5468112" cy="89620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47627F"/>
                </a:solidFill>
                <a:latin typeface="Bookman Old Style" pitchFamily="18" charset="0"/>
              </a:rPr>
              <a:t>Расходы бюджета в 2023 году по разделам бюджетной классификации</a:t>
            </a:r>
            <a:endParaRPr lang="en-US" sz="1800" b="1" dirty="0">
              <a:solidFill>
                <a:srgbClr val="47627F"/>
              </a:solidFill>
              <a:latin typeface="Bookman Old Style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96440" y="3173380"/>
            <a:ext cx="6546198" cy="555625"/>
            <a:chOff x="1248" y="1440"/>
            <a:chExt cx="3216" cy="350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1820" y="1477"/>
              <a:ext cx="210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Национальная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экономика – 15 905,7 т.р.</a:t>
              </a: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 </a:t>
              </a:r>
              <a:endParaRPr lang="ru-RU" sz="2400" dirty="0"/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4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0</a:t>
              </a:r>
              <a:r>
                <a:rPr lang="en-US" sz="2400" b="1" dirty="0" smtClean="0"/>
                <a:t>4</a:t>
              </a:r>
              <a:endParaRPr lang="en-US" sz="2400" b="1" dirty="0"/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136482" y="1169527"/>
            <a:ext cx="6373203" cy="555625"/>
            <a:chOff x="1248" y="2030"/>
            <a:chExt cx="3216" cy="35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820" y="2093"/>
              <a:ext cx="245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Общегосударственные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расходы – 15 012,4 т.р. </a:t>
              </a:r>
              <a:endParaRPr lang="ru-RU" sz="1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5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0</a:t>
              </a:r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087056" y="1826493"/>
            <a:ext cx="6348491" cy="555625"/>
            <a:chOff x="1248" y="2640"/>
            <a:chExt cx="3216" cy="350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779" y="2708"/>
              <a:ext cx="180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Национальная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оборона- 588,0 т.р. </a:t>
              </a:r>
              <a:endParaRPr lang="ru-RU" sz="1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0</a:t>
              </a:r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045867" y="2483465"/>
            <a:ext cx="6480295" cy="598488"/>
            <a:chOff x="1248" y="3230"/>
            <a:chExt cx="3216" cy="377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773" y="3277"/>
              <a:ext cx="25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Национальная безопасность </a:t>
              </a:r>
              <a:endPara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endParaRPr>
            </a:p>
            <a:p>
              <a:pPr lvl="0"/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и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правоохранительная деятельность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 - 1 217,9 т.р.</a:t>
              </a:r>
              <a:endParaRPr lang="ru-RU" sz="1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0</a:t>
              </a:r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922298" y="3827859"/>
            <a:ext cx="6579149" cy="555625"/>
            <a:chOff x="1248" y="3230"/>
            <a:chExt cx="3216" cy="350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1820" y="3293"/>
              <a:ext cx="252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Жилищно-коммунальное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хозяйство – 33 262,3 т.р.</a:t>
              </a:r>
              <a:endParaRPr lang="ru-RU" sz="1400" dirty="0"/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0</a:t>
              </a:r>
              <a:r>
                <a:rPr lang="en-US" sz="2400" b="1" dirty="0" smtClean="0"/>
                <a:t>5</a:t>
              </a:r>
              <a:endParaRPr lang="en-US" sz="2400" b="1" dirty="0"/>
            </a:p>
          </p:txBody>
        </p:sp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1860515" y="4526445"/>
            <a:ext cx="6698597" cy="555625"/>
            <a:chOff x="1248" y="2030"/>
            <a:chExt cx="3216" cy="350"/>
          </a:xfrm>
        </p:grpSpPr>
        <p:sp>
          <p:nvSpPr>
            <p:cNvPr id="29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gray">
            <a:xfrm>
              <a:off x="1841" y="2114"/>
              <a:ext cx="210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Культура и кинематография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 -  2000,0 т.р.</a:t>
              </a:r>
              <a:endParaRPr lang="ru-RU" sz="1400" dirty="0"/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08</a:t>
              </a:r>
              <a:endParaRPr lang="en-US" sz="2400" b="1" dirty="0"/>
            </a:p>
          </p:txBody>
        </p:sp>
      </p:grpSp>
      <p:grpSp>
        <p:nvGrpSpPr>
          <p:cNvPr id="33" name="Group 12"/>
          <p:cNvGrpSpPr>
            <a:grpSpLocks/>
          </p:cNvGrpSpPr>
          <p:nvPr/>
        </p:nvGrpSpPr>
        <p:grpSpPr bwMode="auto">
          <a:xfrm>
            <a:off x="1819327" y="5191650"/>
            <a:ext cx="6748024" cy="555625"/>
            <a:chOff x="1248" y="2640"/>
            <a:chExt cx="3216" cy="350"/>
          </a:xfrm>
        </p:grpSpPr>
        <p:sp>
          <p:nvSpPr>
            <p:cNvPr id="34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gray">
            <a:xfrm>
              <a:off x="1779" y="2708"/>
              <a:ext cx="168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Социальная политика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 - 640,0 т.р.</a:t>
              </a:r>
              <a:endParaRPr lang="ru-RU" sz="1400" dirty="0"/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10</a:t>
              </a:r>
              <a:endParaRPr lang="en-US" sz="2400" b="1" dirty="0"/>
            </a:p>
          </p:txBody>
        </p:sp>
      </p:grpSp>
      <p:grpSp>
        <p:nvGrpSpPr>
          <p:cNvPr id="38" name="Group 17"/>
          <p:cNvGrpSpPr>
            <a:grpSpLocks/>
          </p:cNvGrpSpPr>
          <p:nvPr/>
        </p:nvGrpSpPr>
        <p:grpSpPr bwMode="auto">
          <a:xfrm>
            <a:off x="1811090" y="5828518"/>
            <a:ext cx="6797452" cy="555625"/>
            <a:chOff x="1248" y="3230"/>
            <a:chExt cx="3216" cy="350"/>
          </a:xfrm>
        </p:grpSpPr>
        <p:sp>
          <p:nvSpPr>
            <p:cNvPr id="39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gray">
            <a:xfrm>
              <a:off x="1773" y="3277"/>
              <a:ext cx="252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Физическая культура и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спорт – 574,0 т.р.</a:t>
              </a:r>
              <a:endParaRPr lang="ru-RU" sz="1400" dirty="0"/>
            </a:p>
          </p:txBody>
        </p:sp>
        <p:sp>
          <p:nvSpPr>
            <p:cNvPr id="42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11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850" y="74150"/>
            <a:ext cx="5924550" cy="896209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Расходы бюджета в разрезе </a:t>
            </a:r>
            <a:b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муниципальных программ</a:t>
            </a:r>
            <a:endParaRPr lang="ru-RU" sz="2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29609" y="1073150"/>
          <a:ext cx="8612371" cy="57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3870"/>
                <a:gridCol w="1052623"/>
                <a:gridCol w="1073889"/>
                <a:gridCol w="104198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Bookman Old Style" pitchFamily="18" charset="0"/>
                        </a:rPr>
                        <a:t>Муниципальная программа Усть-Донецкого городского поселения 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lang="ru-RU" sz="11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1 132,9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1 222,9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1 222,9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Bookman Old Style" pitchFamily="18" charset="0"/>
                        </a:rPr>
                        <a:t>Муниципальная программа Усть-Донецкого городского поселения «Развитие культуры, физической культуры и спорта»</a:t>
                      </a:r>
                      <a:endParaRPr lang="ru-RU" sz="11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2 574,0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2 574,0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2 574,0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Bookman Old Style" pitchFamily="18" charset="0"/>
                        </a:rPr>
                        <a:t>Муниципальная программа Усть-Донецкого городского поселения «Управление муниципальными финансами»</a:t>
                      </a:r>
                      <a:endParaRPr lang="ru-RU" sz="11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390,0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331,0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331,0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Bookman Old Style" pitchFamily="18" charset="0"/>
                        </a:rPr>
                        <a:t>Муниципальная программа Усть-Донецкого городского поселения «Благоустройство территории Усть-Донецкого городского поселения»</a:t>
                      </a:r>
                      <a:endParaRPr lang="ru-RU" sz="11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32 230,1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39 077,1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39 553,7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70307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Bookman Old Style" pitchFamily="18" charset="0"/>
                        </a:rPr>
                        <a:t>Муниципальная программа Усть-Донецкого городского поселения «Обеспечение доступным и комфортным жильем и качественными жилищно-коммунальными услугами населения Усть-Донецкого городского поселения»</a:t>
                      </a:r>
                      <a:endParaRPr lang="ru-RU" sz="11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12 634,9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12 514,9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12 514,9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Bookman Old Style" pitchFamily="18" charset="0"/>
                        </a:rPr>
                        <a:t>Муниципальная программа Усть-Донецкого городского поселения «Обеспечение общественного порядка и противодействие преступности»</a:t>
                      </a:r>
                      <a:endParaRPr lang="ru-RU" sz="11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755,0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760,0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760,0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Bookman Old Style" pitchFamily="18" charset="0"/>
                        </a:rPr>
                        <a:t>Муниципальная программа Усть-Донецкого городского поселения «Муниципальная политика»</a:t>
                      </a:r>
                      <a:endParaRPr lang="ru-RU" sz="11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15 240,5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15 196,1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15 247,2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Bookman Old Style" pitchFamily="18" charset="0"/>
                        </a:rPr>
                        <a:t>Муниципальная программа Усть-Донецкого городского поселения "Формирование современной городской среды на территории Усть-Донецкого городского поселения"</a:t>
                      </a:r>
                      <a:endParaRPr lang="ru-RU" sz="11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4 093,0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2 292,0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753,0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Bookman Old Style" pitchFamily="18" charset="0"/>
                        </a:rPr>
                        <a:t>ИТОГО</a:t>
                      </a:r>
                      <a:endParaRPr lang="ru-RU" sz="11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man Old Style" pitchFamily="18" charset="0"/>
                        </a:rPr>
                        <a:t>69 050,4</a:t>
                      </a:r>
                      <a:endParaRPr lang="ru-RU" sz="13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man Old Style" pitchFamily="18" charset="0"/>
                        </a:rPr>
                        <a:t>73 968,0</a:t>
                      </a:r>
                      <a:endParaRPr lang="ru-RU" sz="13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man Old Style" pitchFamily="18" charset="0"/>
                        </a:rPr>
                        <a:t>72 956,7</a:t>
                      </a:r>
                      <a:endParaRPr lang="ru-RU" sz="13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Bookman Old Style" pitchFamily="18" charset="0"/>
                        </a:rPr>
                        <a:t>Непрограммные</a:t>
                      </a:r>
                      <a:r>
                        <a:rPr lang="ru-RU" sz="1200" dirty="0" smtClean="0">
                          <a:latin typeface="Bookman Old Style" pitchFamily="18" charset="0"/>
                        </a:rPr>
                        <a:t> расходы</a:t>
                      </a:r>
                      <a:endParaRPr lang="ru-RU" sz="12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Bookman Old Style" pitchFamily="18" charset="0"/>
                        </a:rPr>
                        <a:t>179,9</a:t>
                      </a:r>
                      <a:endParaRPr lang="ru-RU" sz="1400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Bookman Old Style" pitchFamily="18" charset="0"/>
                        </a:rPr>
                        <a:t>1564,9</a:t>
                      </a:r>
                      <a:endParaRPr lang="ru-RU" sz="1400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Bookman Old Style" pitchFamily="18" charset="0"/>
                        </a:rPr>
                        <a:t>3 110,9</a:t>
                      </a:r>
                      <a:endParaRPr lang="ru-RU" sz="14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Bookman Old Style" pitchFamily="18" charset="0"/>
                        </a:rPr>
                        <a:t>ВСЕГО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man Old Style" pitchFamily="18" charset="0"/>
                        </a:rPr>
                        <a:t>69 230,3</a:t>
                      </a:r>
                      <a:endParaRPr lang="ru-RU" sz="13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man Old Style" pitchFamily="18" charset="0"/>
                        </a:rPr>
                        <a:t>75 532,9</a:t>
                      </a:r>
                      <a:endParaRPr lang="ru-RU" sz="13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man Old Style" pitchFamily="18" charset="0"/>
                        </a:rPr>
                        <a:t>76 067,6</a:t>
                      </a:r>
                      <a:endParaRPr lang="ru-RU" sz="13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27322" y="1297172"/>
            <a:ext cx="79850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Подготовлен финансово-экономическим отделом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Администрации Усть-Донецкого городского поселения</a:t>
            </a:r>
          </a:p>
          <a:p>
            <a:pPr algn="ctr">
              <a:defRPr/>
            </a:pPr>
            <a:endParaRPr lang="ru-RU" b="1" dirty="0" smtClean="0">
              <a:solidFill>
                <a:srgbClr val="9A3130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Администрация Усть-Донецкого городского поселения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 находится по адресу: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р.п.Усть-Донецкий,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Ростовской области, ул. Портовая д.9.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Телефон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8(86351)9-11-35,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 электронная почта </a:t>
            </a:r>
            <a:r>
              <a:rPr lang="en-US" b="1" u="sng" dirty="0" smtClean="0">
                <a:solidFill>
                  <a:srgbClr val="0070C0"/>
                </a:solidFill>
                <a:latin typeface="Constantia" pitchFamily="18" charset="0"/>
              </a:rPr>
              <a:t>ustdon_gp@mail.ru</a:t>
            </a:r>
          </a:p>
          <a:p>
            <a:pPr algn="ctr">
              <a:defRPr/>
            </a:pPr>
            <a:endParaRPr lang="en-US" b="1" dirty="0" smtClean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Информацию о бюджете можно получить на официальном сайте Усть-Донецкого городского поселения по адресу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Constantia" pitchFamily="18" charset="0"/>
              </a:rPr>
              <a:t>http://ustdoneckaya-adm.ru</a:t>
            </a:r>
            <a:endParaRPr lang="ru-RU" dirty="0"/>
          </a:p>
        </p:txBody>
      </p:sp>
      <p:pic>
        <p:nvPicPr>
          <p:cNvPr id="16" name="Picture 6" descr="D:\Рабочий стол\1132-conta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857760"/>
            <a:ext cx="5334906" cy="165999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244009" y="616688"/>
            <a:ext cx="707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Контактная информация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628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415</Words>
  <Application>Microsoft Office PowerPoint</Application>
  <PresentationFormat>Экран (4:3)</PresentationFormat>
  <Paragraphs>121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Бюджет  Усть-Донецкого городского поселения  Усть-Донецкого района  на 2023 год  и на плановый период  2024 и 2025годов</vt:lpstr>
      <vt:lpstr>Параметры бюджета</vt:lpstr>
      <vt:lpstr>Динамика поступления  доходов в бюджет поселения в 2022 году и плановом периоде 2023 и 2024 годов</vt:lpstr>
      <vt:lpstr>Расходы бюджета в 2023 году по разделам бюджетной классификации</vt:lpstr>
      <vt:lpstr>Расходы бюджета в разрезе  муниципальных программ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48</cp:revision>
  <dcterms:created xsi:type="dcterms:W3CDTF">2018-09-04T12:10:47Z</dcterms:created>
  <dcterms:modified xsi:type="dcterms:W3CDTF">2023-04-27T14:18:20Z</dcterms:modified>
</cp:coreProperties>
</file>