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27839.4</c:v>
                </c:pt>
                <c:pt idx="1">
                  <c:v>27354.400000000001</c:v>
                </c:pt>
                <c:pt idx="2">
                  <c:v>28558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2432.9</c:v>
                </c:pt>
                <c:pt idx="1">
                  <c:v>2433.6</c:v>
                </c:pt>
                <c:pt idx="2">
                  <c:v>2433.3000000000002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59775.1</c:v>
                </c:pt>
                <c:pt idx="1">
                  <c:v>63733.5</c:v>
                </c:pt>
                <c:pt idx="2">
                  <c:v>11798</c:v>
                </c:pt>
              </c:numCache>
            </c:numRef>
          </c:val>
        </c:ser>
        <c:shape val="cone"/>
        <c:axId val="60486784"/>
        <c:axId val="60488320"/>
        <c:axId val="0"/>
      </c:bar3DChart>
      <c:catAx>
        <c:axId val="60486784"/>
        <c:scaling>
          <c:orientation val="minMax"/>
        </c:scaling>
        <c:axPos val="b"/>
        <c:tickLblPos val="nextTo"/>
        <c:crossAx val="60488320"/>
        <c:crosses val="autoZero"/>
        <c:auto val="1"/>
        <c:lblAlgn val="ctr"/>
        <c:lblOffset val="100"/>
      </c:catAx>
      <c:valAx>
        <c:axId val="60488320"/>
        <c:scaling>
          <c:orientation val="minMax"/>
        </c:scaling>
        <c:axPos val="l"/>
        <c:majorGridlines/>
        <c:numFmt formatCode="General" sourceLinked="1"/>
        <c:tickLblPos val="nextTo"/>
        <c:crossAx val="60486784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4"/>
  <c:chart>
    <c:autoTitleDeleted val="1"/>
    <c:view3D>
      <c:rotX val="60"/>
      <c:perspective val="30"/>
    </c:view3D>
    <c:plotArea>
      <c:layout>
        <c:manualLayout>
          <c:layoutTarget val="inner"/>
          <c:xMode val="edge"/>
          <c:yMode val="edge"/>
          <c:x val="0"/>
          <c:y val="0.41074485648971293"/>
          <c:w val="1"/>
          <c:h val="0.27500042333418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 год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showVal val="1"/>
            <c:showCatName val="1"/>
            <c:showLeaderLines val="1"/>
          </c:dLbls>
          <c:cat>
            <c:strRef>
              <c:f>Лист1!$A$2:$A$8</c:f>
              <c:strCache>
                <c:ptCount val="7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социальная политика</c:v>
                </c:pt>
                <c:pt idx="6">
                  <c:v>культура и спорт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10568.8</c:v>
                </c:pt>
                <c:pt idx="1">
                  <c:v>382.7</c:v>
                </c:pt>
                <c:pt idx="2">
                  <c:v>587.79999999999995</c:v>
                </c:pt>
                <c:pt idx="3">
                  <c:v>41759.5</c:v>
                </c:pt>
                <c:pt idx="4">
                  <c:v>35751.599999999999</c:v>
                </c:pt>
                <c:pt idx="5">
                  <c:v>330</c:v>
                </c:pt>
                <c:pt idx="6">
                  <c:v>657</c:v>
                </c:pt>
              </c:numCache>
            </c:numRef>
          </c:val>
        </c:ser>
      </c:pie3D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797946309342923E-2"/>
          <c:y val="0.15783165340455119"/>
          <c:w val="0.54539462172491548"/>
          <c:h val="0.7476232098196814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explosion val="25"/>
          <c:dLbls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Защита населения и территории от ЧС</c:v>
                </c:pt>
                <c:pt idx="1">
                  <c:v>физическая культура и массовый спорт</c:v>
                </c:pt>
                <c:pt idx="2">
                  <c:v>Управление муниципальными финансами</c:v>
                </c:pt>
                <c:pt idx="3">
                  <c:v>Благоустройство</c:v>
                </c:pt>
                <c:pt idx="4">
                  <c:v>Обеспечение доступным и комфортным жильем, качественными услугами ЖКХ</c:v>
                </c:pt>
                <c:pt idx="5">
                  <c:v>Обеспечение общественного порядка</c:v>
                </c:pt>
                <c:pt idx="6">
                  <c:v>Муниципальная политика</c:v>
                </c:pt>
                <c:pt idx="7">
                  <c:v>современная городская среда</c:v>
                </c:pt>
              </c:strCache>
            </c:strRef>
          </c:cat>
          <c:val>
            <c:numRef>
              <c:f>Лист1!$B$2:$B$9</c:f>
              <c:numCache>
                <c:formatCode>0.00%</c:formatCode>
                <c:ptCount val="8"/>
                <c:pt idx="0">
                  <c:v>4.000000000000007E-3</c:v>
                </c:pt>
                <c:pt idx="1">
                  <c:v>7.300000000000007E-3</c:v>
                </c:pt>
                <c:pt idx="2">
                  <c:v>1.1500000000000022E-2</c:v>
                </c:pt>
                <c:pt idx="3">
                  <c:v>0.60900000000000065</c:v>
                </c:pt>
                <c:pt idx="4">
                  <c:v>0.18200000000000022</c:v>
                </c:pt>
                <c:pt idx="5">
                  <c:v>1.800000000000003E-3</c:v>
                </c:pt>
                <c:pt idx="6">
                  <c:v>0.1135</c:v>
                </c:pt>
                <c:pt idx="7">
                  <c:v>3.4300000000000004E-2</c:v>
                </c:pt>
              </c:numCache>
            </c:numRef>
          </c:val>
        </c:ser>
      </c:pie3DChart>
    </c:plotArea>
    <c:legend>
      <c:legendPos val="r"/>
      <c:legendEntry>
        <c:idx val="0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100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4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5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6"/>
        <c:txPr>
          <a:bodyPr/>
          <a:lstStyle/>
          <a:p>
            <a:pPr>
              <a:defRPr sz="1200"/>
            </a:pPr>
            <a:endParaRPr lang="ru-RU"/>
          </a:p>
        </c:txPr>
      </c:legendEntry>
      <c:legendEntry>
        <c:idx val="7"/>
        <c:txPr>
          <a:bodyPr/>
          <a:lstStyle/>
          <a:p>
            <a:pPr>
              <a:defRPr sz="1200"/>
            </a:pPr>
            <a:endParaRPr lang="ru-RU"/>
          </a:p>
        </c:txPr>
      </c:legendEntry>
      <c:layout>
        <c:manualLayout>
          <c:xMode val="edge"/>
          <c:yMode val="edge"/>
          <c:x val="0.65350877192982471"/>
          <c:y val="7.1816197890325811E-2"/>
          <c:w val="0.33771929824561475"/>
          <c:h val="0.89979173822630965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FE25F0-9CA8-4478-99CB-390C835436A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01CEC1C-A81F-46B3-A2A7-FF58846836CF}">
      <dgm:prSet phldrT="[Текст]" custT="1"/>
      <dgm:spPr/>
      <dgm:t>
        <a:bodyPr/>
        <a:lstStyle/>
        <a:p>
          <a:r>
            <a:rPr lang="ru-RU" sz="1800" b="1" dirty="0" smtClean="0"/>
            <a:t>Стадии бюджета</a:t>
          </a:r>
          <a:endParaRPr lang="ru-RU" sz="1800" b="1" dirty="0"/>
        </a:p>
      </dgm:t>
    </dgm:pt>
    <dgm:pt modelId="{9DAA1412-E316-435F-BA59-F0D84923304A}" type="parTrans" cxnId="{AE8E1532-860B-462A-884D-D43D810668FD}">
      <dgm:prSet/>
      <dgm:spPr/>
      <dgm:t>
        <a:bodyPr/>
        <a:lstStyle/>
        <a:p>
          <a:endParaRPr lang="ru-RU"/>
        </a:p>
      </dgm:t>
    </dgm:pt>
    <dgm:pt modelId="{91968451-D2BA-4D23-8414-A4B4AD8452BE}" type="sibTrans" cxnId="{AE8E1532-860B-462A-884D-D43D810668FD}">
      <dgm:prSet/>
      <dgm:spPr/>
      <dgm:t>
        <a:bodyPr/>
        <a:lstStyle/>
        <a:p>
          <a:endParaRPr lang="ru-RU"/>
        </a:p>
      </dgm:t>
    </dgm:pt>
    <dgm:pt modelId="{49F8AF13-35A5-4BE2-B102-9BE9A3FB14FF}">
      <dgm:prSet phldrT="[Текст]" custT="1"/>
      <dgm:spPr/>
      <dgm:t>
        <a:bodyPr/>
        <a:lstStyle/>
        <a:p>
          <a:r>
            <a:rPr lang="ru-RU" sz="1400" dirty="0" smtClean="0"/>
            <a:t>Составление проекта бюджета</a:t>
          </a:r>
          <a:endParaRPr lang="ru-RU" sz="1400" dirty="0"/>
        </a:p>
      </dgm:t>
    </dgm:pt>
    <dgm:pt modelId="{EC2E716F-D0FE-4515-8C39-BA299BEC216E}" type="parTrans" cxnId="{E6243300-59CE-4524-A7F7-2C3C554F1F95}">
      <dgm:prSet/>
      <dgm:spPr/>
      <dgm:t>
        <a:bodyPr/>
        <a:lstStyle/>
        <a:p>
          <a:endParaRPr lang="ru-RU"/>
        </a:p>
      </dgm:t>
    </dgm:pt>
    <dgm:pt modelId="{00B195AF-0275-4957-9C72-0AF8890A81A8}" type="sibTrans" cxnId="{E6243300-59CE-4524-A7F7-2C3C554F1F95}">
      <dgm:prSet/>
      <dgm:spPr/>
      <dgm:t>
        <a:bodyPr/>
        <a:lstStyle/>
        <a:p>
          <a:endParaRPr lang="ru-RU"/>
        </a:p>
      </dgm:t>
    </dgm:pt>
    <dgm:pt modelId="{6A255418-4703-4E85-924D-6BA029633FF2}">
      <dgm:prSet phldrT="[Текст]" custT="1"/>
      <dgm:spPr/>
      <dgm:t>
        <a:bodyPr/>
        <a:lstStyle/>
        <a:p>
          <a:r>
            <a:rPr lang="ru-RU" sz="1400" dirty="0" smtClean="0"/>
            <a:t>Рассмотрение и утверждение бюджета</a:t>
          </a:r>
          <a:endParaRPr lang="ru-RU" sz="1400" dirty="0"/>
        </a:p>
      </dgm:t>
    </dgm:pt>
    <dgm:pt modelId="{F28403BF-EE61-4D0C-81E5-9B485EA97C58}" type="parTrans" cxnId="{5D78CD4D-695B-44DF-8F1E-31EBDD888537}">
      <dgm:prSet/>
      <dgm:spPr/>
      <dgm:t>
        <a:bodyPr/>
        <a:lstStyle/>
        <a:p>
          <a:endParaRPr lang="ru-RU"/>
        </a:p>
      </dgm:t>
    </dgm:pt>
    <dgm:pt modelId="{DA8ACD8E-5C38-4669-9C58-10DDF3D71A38}" type="sibTrans" cxnId="{5D78CD4D-695B-44DF-8F1E-31EBDD888537}">
      <dgm:prSet/>
      <dgm:spPr/>
      <dgm:t>
        <a:bodyPr/>
        <a:lstStyle/>
        <a:p>
          <a:endParaRPr lang="ru-RU"/>
        </a:p>
      </dgm:t>
    </dgm:pt>
    <dgm:pt modelId="{0FF27FD7-93E6-4BA1-B9CA-4B30F37D03D5}">
      <dgm:prSet phldrT="[Текст]" custT="1"/>
      <dgm:spPr/>
      <dgm:t>
        <a:bodyPr/>
        <a:lstStyle/>
        <a:p>
          <a:r>
            <a:rPr lang="ru-RU" sz="1400" dirty="0" smtClean="0"/>
            <a:t>Исполнение бюджета</a:t>
          </a:r>
          <a:endParaRPr lang="ru-RU" sz="1400" dirty="0"/>
        </a:p>
      </dgm:t>
    </dgm:pt>
    <dgm:pt modelId="{B441CDFF-0C49-419B-8CDC-2645E9ABD399}" type="parTrans" cxnId="{0CF3D26B-073F-49BC-884D-FD6EC1652558}">
      <dgm:prSet/>
      <dgm:spPr/>
      <dgm:t>
        <a:bodyPr/>
        <a:lstStyle/>
        <a:p>
          <a:endParaRPr lang="ru-RU"/>
        </a:p>
      </dgm:t>
    </dgm:pt>
    <dgm:pt modelId="{FDDEAE76-D3A9-4AD9-887C-D985B2245419}" type="sibTrans" cxnId="{0CF3D26B-073F-49BC-884D-FD6EC1652558}">
      <dgm:prSet/>
      <dgm:spPr/>
      <dgm:t>
        <a:bodyPr/>
        <a:lstStyle/>
        <a:p>
          <a:endParaRPr lang="ru-RU"/>
        </a:p>
      </dgm:t>
    </dgm:pt>
    <dgm:pt modelId="{7CCBCCEF-7F16-4C94-A3CF-B1DB733A3DAB}">
      <dgm:prSet phldrT="[Текст]" custT="1"/>
      <dgm:spPr/>
      <dgm:t>
        <a:bodyPr/>
        <a:lstStyle/>
        <a:p>
          <a:r>
            <a:rPr lang="ru-RU" sz="1400" dirty="0" smtClean="0"/>
            <a:t>Составление, внешняя проверка, рассмотрение и утверждение бюджетной отчетности</a:t>
          </a:r>
          <a:endParaRPr lang="ru-RU" sz="1400" dirty="0"/>
        </a:p>
      </dgm:t>
    </dgm:pt>
    <dgm:pt modelId="{90B17AF7-83EA-4088-964C-A86CBB967BA1}" type="parTrans" cxnId="{8D5AB291-BC35-4B45-910E-3EA9CBCC55D2}">
      <dgm:prSet/>
      <dgm:spPr/>
      <dgm:t>
        <a:bodyPr/>
        <a:lstStyle/>
        <a:p>
          <a:endParaRPr lang="ru-RU"/>
        </a:p>
      </dgm:t>
    </dgm:pt>
    <dgm:pt modelId="{60FE5AAA-6579-4E08-9B8D-8B65B3D6CC38}" type="sibTrans" cxnId="{8D5AB291-BC35-4B45-910E-3EA9CBCC55D2}">
      <dgm:prSet/>
      <dgm:spPr/>
      <dgm:t>
        <a:bodyPr/>
        <a:lstStyle/>
        <a:p>
          <a:endParaRPr lang="ru-RU"/>
        </a:p>
      </dgm:t>
    </dgm:pt>
    <dgm:pt modelId="{537BCFEA-EAE7-42A1-B018-E1C9B2C7CD72}">
      <dgm:prSet phldrT="[Текст]" custT="1"/>
      <dgm:spPr/>
      <dgm:t>
        <a:bodyPr/>
        <a:lstStyle/>
        <a:p>
          <a:r>
            <a:rPr lang="ru-RU" sz="1400" dirty="0" smtClean="0"/>
            <a:t>Муниципальный финансовый контроль</a:t>
          </a:r>
          <a:endParaRPr lang="ru-RU" sz="1400" dirty="0"/>
        </a:p>
      </dgm:t>
    </dgm:pt>
    <dgm:pt modelId="{97334A2F-08DF-47BB-ADDC-CD7AB4492E5D}" type="parTrans" cxnId="{AD9C658E-E869-4537-AEF1-A2FD0BAEB705}">
      <dgm:prSet/>
      <dgm:spPr/>
      <dgm:t>
        <a:bodyPr/>
        <a:lstStyle/>
        <a:p>
          <a:endParaRPr lang="ru-RU"/>
        </a:p>
      </dgm:t>
    </dgm:pt>
    <dgm:pt modelId="{115A2A0C-1E0E-428D-A61E-54F99CCED915}" type="sibTrans" cxnId="{AD9C658E-E869-4537-AEF1-A2FD0BAEB705}">
      <dgm:prSet/>
      <dgm:spPr/>
      <dgm:t>
        <a:bodyPr/>
        <a:lstStyle/>
        <a:p>
          <a:endParaRPr lang="ru-RU"/>
        </a:p>
      </dgm:t>
    </dgm:pt>
    <dgm:pt modelId="{8A4B921B-B777-4AB5-8C22-09CC4354DC1D}" type="pres">
      <dgm:prSet presAssocID="{D0FE25F0-9CA8-4478-99CB-390C835436A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6C63942-A5FE-473D-B874-44F3EBB0F5AD}" type="pres">
      <dgm:prSet presAssocID="{201CEC1C-A81F-46B3-A2A7-FF58846836CF}" presName="hierRoot1" presStyleCnt="0"/>
      <dgm:spPr/>
    </dgm:pt>
    <dgm:pt modelId="{AF713076-04FE-4CC8-B85A-E21E6F061C3E}" type="pres">
      <dgm:prSet presAssocID="{201CEC1C-A81F-46B3-A2A7-FF58846836CF}" presName="composite" presStyleCnt="0"/>
      <dgm:spPr/>
    </dgm:pt>
    <dgm:pt modelId="{A5EC4CF5-2CC8-44E2-8FAF-2E36207CD181}" type="pres">
      <dgm:prSet presAssocID="{201CEC1C-A81F-46B3-A2A7-FF58846836CF}" presName="background" presStyleLbl="node0" presStyleIdx="0" presStyleCnt="1"/>
      <dgm:spPr/>
    </dgm:pt>
    <dgm:pt modelId="{D8F4457D-7553-4500-80DA-9788733BE560}" type="pres">
      <dgm:prSet presAssocID="{201CEC1C-A81F-46B3-A2A7-FF58846836CF}" presName="text" presStyleLbl="fgAcc0" presStyleIdx="0" presStyleCnt="1" custScaleX="133146" custScaleY="1373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7EA844-56C2-4BB0-A670-5EAE100EE63B}" type="pres">
      <dgm:prSet presAssocID="{201CEC1C-A81F-46B3-A2A7-FF58846836CF}" presName="hierChild2" presStyleCnt="0"/>
      <dgm:spPr/>
    </dgm:pt>
    <dgm:pt modelId="{2450F169-EECB-4FDB-A009-B36334F087A5}" type="pres">
      <dgm:prSet presAssocID="{EC2E716F-D0FE-4515-8C39-BA299BEC216E}" presName="Name10" presStyleLbl="parChTrans1D2" presStyleIdx="0" presStyleCnt="5"/>
      <dgm:spPr/>
      <dgm:t>
        <a:bodyPr/>
        <a:lstStyle/>
        <a:p>
          <a:endParaRPr lang="ru-RU"/>
        </a:p>
      </dgm:t>
    </dgm:pt>
    <dgm:pt modelId="{5EC1020C-04E9-462F-8A9E-283151C7405E}" type="pres">
      <dgm:prSet presAssocID="{49F8AF13-35A5-4BE2-B102-9BE9A3FB14FF}" presName="hierRoot2" presStyleCnt="0"/>
      <dgm:spPr/>
    </dgm:pt>
    <dgm:pt modelId="{AF948351-4CBE-49E9-8E71-CBA13CDC9F0E}" type="pres">
      <dgm:prSet presAssocID="{49F8AF13-35A5-4BE2-B102-9BE9A3FB14FF}" presName="composite2" presStyleCnt="0"/>
      <dgm:spPr/>
    </dgm:pt>
    <dgm:pt modelId="{BB2930D5-797C-4585-8A46-724371A22342}" type="pres">
      <dgm:prSet presAssocID="{49F8AF13-35A5-4BE2-B102-9BE9A3FB14FF}" presName="background2" presStyleLbl="node2" presStyleIdx="0" presStyleCnt="5"/>
      <dgm:spPr/>
    </dgm:pt>
    <dgm:pt modelId="{1DF14803-9C5B-4368-9EA0-DE20ECB5AFCC}" type="pres">
      <dgm:prSet presAssocID="{49F8AF13-35A5-4BE2-B102-9BE9A3FB14FF}" presName="text2" presStyleLbl="fgAcc2" presStyleIdx="0" presStyleCnt="5" custScaleX="104608" custScaleY="151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FC4039-7A96-4C96-83A0-7F2437F6B7F2}" type="pres">
      <dgm:prSet presAssocID="{49F8AF13-35A5-4BE2-B102-9BE9A3FB14FF}" presName="hierChild3" presStyleCnt="0"/>
      <dgm:spPr/>
    </dgm:pt>
    <dgm:pt modelId="{7B6FEAE6-0CD7-4E8D-B2FD-E0C272DD9712}" type="pres">
      <dgm:prSet presAssocID="{F28403BF-EE61-4D0C-81E5-9B485EA97C58}" presName="Name10" presStyleLbl="parChTrans1D2" presStyleIdx="1" presStyleCnt="5"/>
      <dgm:spPr/>
      <dgm:t>
        <a:bodyPr/>
        <a:lstStyle/>
        <a:p>
          <a:endParaRPr lang="ru-RU"/>
        </a:p>
      </dgm:t>
    </dgm:pt>
    <dgm:pt modelId="{1CEA0920-059D-42F1-9FDD-A728AE7EFD03}" type="pres">
      <dgm:prSet presAssocID="{6A255418-4703-4E85-924D-6BA029633FF2}" presName="hierRoot2" presStyleCnt="0"/>
      <dgm:spPr/>
    </dgm:pt>
    <dgm:pt modelId="{00201614-42CF-40D2-9A41-905FED71798D}" type="pres">
      <dgm:prSet presAssocID="{6A255418-4703-4E85-924D-6BA029633FF2}" presName="composite2" presStyleCnt="0"/>
      <dgm:spPr/>
    </dgm:pt>
    <dgm:pt modelId="{8BBD7E01-D8ED-4458-B73D-975C45600599}" type="pres">
      <dgm:prSet presAssocID="{6A255418-4703-4E85-924D-6BA029633FF2}" presName="background2" presStyleLbl="node2" presStyleIdx="1" presStyleCnt="5"/>
      <dgm:spPr/>
    </dgm:pt>
    <dgm:pt modelId="{715E89A5-1FC6-40FA-8D6D-F3FC3D6BD467}" type="pres">
      <dgm:prSet presAssocID="{6A255418-4703-4E85-924D-6BA029633FF2}" presName="text2" presStyleLbl="fgAcc2" presStyleIdx="1" presStyleCnt="5" custScaleY="151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9EBEED5-4068-4FB6-B690-84E9A7AFB2B4}" type="pres">
      <dgm:prSet presAssocID="{6A255418-4703-4E85-924D-6BA029633FF2}" presName="hierChild3" presStyleCnt="0"/>
      <dgm:spPr/>
    </dgm:pt>
    <dgm:pt modelId="{D27B35A0-5BE5-4571-B628-B62C1B9B149F}" type="pres">
      <dgm:prSet presAssocID="{B441CDFF-0C49-419B-8CDC-2645E9ABD399}" presName="Name10" presStyleLbl="parChTrans1D2" presStyleIdx="2" presStyleCnt="5"/>
      <dgm:spPr/>
      <dgm:t>
        <a:bodyPr/>
        <a:lstStyle/>
        <a:p>
          <a:endParaRPr lang="ru-RU"/>
        </a:p>
      </dgm:t>
    </dgm:pt>
    <dgm:pt modelId="{9638B56E-36F9-4F4F-A0BC-70A46190E017}" type="pres">
      <dgm:prSet presAssocID="{0FF27FD7-93E6-4BA1-B9CA-4B30F37D03D5}" presName="hierRoot2" presStyleCnt="0"/>
      <dgm:spPr/>
    </dgm:pt>
    <dgm:pt modelId="{1D212964-4E01-4DCB-AC84-2DD4B3A9361C}" type="pres">
      <dgm:prSet presAssocID="{0FF27FD7-93E6-4BA1-B9CA-4B30F37D03D5}" presName="composite2" presStyleCnt="0"/>
      <dgm:spPr/>
    </dgm:pt>
    <dgm:pt modelId="{61D58B88-1A4C-49EF-914E-CC5D53D1A9C4}" type="pres">
      <dgm:prSet presAssocID="{0FF27FD7-93E6-4BA1-B9CA-4B30F37D03D5}" presName="background2" presStyleLbl="node2" presStyleIdx="2" presStyleCnt="5"/>
      <dgm:spPr/>
    </dgm:pt>
    <dgm:pt modelId="{667CEB3B-5BBB-4D34-9515-BA9C7EB59452}" type="pres">
      <dgm:prSet presAssocID="{0FF27FD7-93E6-4BA1-B9CA-4B30F37D03D5}" presName="text2" presStyleLbl="fgAcc2" presStyleIdx="2" presStyleCnt="5" custScaleY="153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9A06F4-9BC9-47B5-90C5-2A24A6ABC53D}" type="pres">
      <dgm:prSet presAssocID="{0FF27FD7-93E6-4BA1-B9CA-4B30F37D03D5}" presName="hierChild3" presStyleCnt="0"/>
      <dgm:spPr/>
    </dgm:pt>
    <dgm:pt modelId="{EE1BBC20-6209-4032-985C-09A7EC799CFC}" type="pres">
      <dgm:prSet presAssocID="{90B17AF7-83EA-4088-964C-A86CBB967BA1}" presName="Name10" presStyleLbl="parChTrans1D2" presStyleIdx="3" presStyleCnt="5"/>
      <dgm:spPr/>
      <dgm:t>
        <a:bodyPr/>
        <a:lstStyle/>
        <a:p>
          <a:endParaRPr lang="ru-RU"/>
        </a:p>
      </dgm:t>
    </dgm:pt>
    <dgm:pt modelId="{EF068538-F96D-4977-9E2A-D7CF87FC4443}" type="pres">
      <dgm:prSet presAssocID="{7CCBCCEF-7F16-4C94-A3CF-B1DB733A3DAB}" presName="hierRoot2" presStyleCnt="0"/>
      <dgm:spPr/>
    </dgm:pt>
    <dgm:pt modelId="{1B615832-B69B-40ED-98D6-6BB808CE0616}" type="pres">
      <dgm:prSet presAssocID="{7CCBCCEF-7F16-4C94-A3CF-B1DB733A3DAB}" presName="composite2" presStyleCnt="0"/>
      <dgm:spPr/>
    </dgm:pt>
    <dgm:pt modelId="{47AF6145-DE86-497B-9700-DAB08F8261C9}" type="pres">
      <dgm:prSet presAssocID="{7CCBCCEF-7F16-4C94-A3CF-B1DB733A3DAB}" presName="background2" presStyleLbl="node2" presStyleIdx="3" presStyleCnt="5"/>
      <dgm:spPr/>
    </dgm:pt>
    <dgm:pt modelId="{9D312DD0-FC48-4B9A-8257-6B0A2F50CB2A}" type="pres">
      <dgm:prSet presAssocID="{7CCBCCEF-7F16-4C94-A3CF-B1DB733A3DAB}" presName="text2" presStyleLbl="fgAcc2" presStyleIdx="3" presStyleCnt="5" custScaleY="15363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57C6165-9925-4503-8987-4A7A35B7E580}" type="pres">
      <dgm:prSet presAssocID="{7CCBCCEF-7F16-4C94-A3CF-B1DB733A3DAB}" presName="hierChild3" presStyleCnt="0"/>
      <dgm:spPr/>
    </dgm:pt>
    <dgm:pt modelId="{2717407F-2808-41AA-B5F5-0E39845EBA0F}" type="pres">
      <dgm:prSet presAssocID="{97334A2F-08DF-47BB-ADDC-CD7AB4492E5D}" presName="Name10" presStyleLbl="parChTrans1D2" presStyleIdx="4" presStyleCnt="5"/>
      <dgm:spPr/>
      <dgm:t>
        <a:bodyPr/>
        <a:lstStyle/>
        <a:p>
          <a:endParaRPr lang="ru-RU"/>
        </a:p>
      </dgm:t>
    </dgm:pt>
    <dgm:pt modelId="{4008F81B-03B3-46E5-932F-0668A3359694}" type="pres">
      <dgm:prSet presAssocID="{537BCFEA-EAE7-42A1-B018-E1C9B2C7CD72}" presName="hierRoot2" presStyleCnt="0"/>
      <dgm:spPr/>
    </dgm:pt>
    <dgm:pt modelId="{6BEA7890-D9EC-4F29-98B6-15DCCE32F859}" type="pres">
      <dgm:prSet presAssocID="{537BCFEA-EAE7-42A1-B018-E1C9B2C7CD72}" presName="composite2" presStyleCnt="0"/>
      <dgm:spPr/>
    </dgm:pt>
    <dgm:pt modelId="{2B5CF8B9-AB93-48D3-AEE5-5A035EBA0CB2}" type="pres">
      <dgm:prSet presAssocID="{537BCFEA-EAE7-42A1-B018-E1C9B2C7CD72}" presName="background2" presStyleLbl="node2" presStyleIdx="4" presStyleCnt="5"/>
      <dgm:spPr/>
    </dgm:pt>
    <dgm:pt modelId="{DB1A94A8-32F8-445B-8F69-5296C1B8622A}" type="pres">
      <dgm:prSet presAssocID="{537BCFEA-EAE7-42A1-B018-E1C9B2C7CD72}" presName="text2" presStyleLbl="fgAcc2" presStyleIdx="4" presStyleCnt="5" custScaleX="110434" custScaleY="15113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EED4146-A07F-41A0-A530-1DF169A65E47}" type="pres">
      <dgm:prSet presAssocID="{537BCFEA-EAE7-42A1-B018-E1C9B2C7CD72}" presName="hierChild3" presStyleCnt="0"/>
      <dgm:spPr/>
    </dgm:pt>
  </dgm:ptLst>
  <dgm:cxnLst>
    <dgm:cxn modelId="{40C49C58-62FC-4709-9CDF-B58249B2A7E8}" type="presOf" srcId="{B441CDFF-0C49-419B-8CDC-2645E9ABD399}" destId="{D27B35A0-5BE5-4571-B628-B62C1B9B149F}" srcOrd="0" destOrd="0" presId="urn:microsoft.com/office/officeart/2005/8/layout/hierarchy1"/>
    <dgm:cxn modelId="{F5173622-4FC4-4594-93AB-5B9447AC9F83}" type="presOf" srcId="{0FF27FD7-93E6-4BA1-B9CA-4B30F37D03D5}" destId="{667CEB3B-5BBB-4D34-9515-BA9C7EB59452}" srcOrd="0" destOrd="0" presId="urn:microsoft.com/office/officeart/2005/8/layout/hierarchy1"/>
    <dgm:cxn modelId="{CAAD939A-E14C-4437-AC5C-4F13F2B63BE0}" type="presOf" srcId="{F28403BF-EE61-4D0C-81E5-9B485EA97C58}" destId="{7B6FEAE6-0CD7-4E8D-B2FD-E0C272DD9712}" srcOrd="0" destOrd="0" presId="urn:microsoft.com/office/officeart/2005/8/layout/hierarchy1"/>
    <dgm:cxn modelId="{7D99B008-DDBE-4372-8C7E-17160B578901}" type="presOf" srcId="{7CCBCCEF-7F16-4C94-A3CF-B1DB733A3DAB}" destId="{9D312DD0-FC48-4B9A-8257-6B0A2F50CB2A}" srcOrd="0" destOrd="0" presId="urn:microsoft.com/office/officeart/2005/8/layout/hierarchy1"/>
    <dgm:cxn modelId="{C5502ADE-F798-4A2F-83C3-C6D83FAE73D7}" type="presOf" srcId="{49F8AF13-35A5-4BE2-B102-9BE9A3FB14FF}" destId="{1DF14803-9C5B-4368-9EA0-DE20ECB5AFCC}" srcOrd="0" destOrd="0" presId="urn:microsoft.com/office/officeart/2005/8/layout/hierarchy1"/>
    <dgm:cxn modelId="{50181581-5AAC-4295-B76A-0EF44C0AA07E}" type="presOf" srcId="{EC2E716F-D0FE-4515-8C39-BA299BEC216E}" destId="{2450F169-EECB-4FDB-A009-B36334F087A5}" srcOrd="0" destOrd="0" presId="urn:microsoft.com/office/officeart/2005/8/layout/hierarchy1"/>
    <dgm:cxn modelId="{F791D951-E897-40C1-A8EF-C568FD9D38FA}" type="presOf" srcId="{201CEC1C-A81F-46B3-A2A7-FF58846836CF}" destId="{D8F4457D-7553-4500-80DA-9788733BE560}" srcOrd="0" destOrd="0" presId="urn:microsoft.com/office/officeart/2005/8/layout/hierarchy1"/>
    <dgm:cxn modelId="{5D78CD4D-695B-44DF-8F1E-31EBDD888537}" srcId="{201CEC1C-A81F-46B3-A2A7-FF58846836CF}" destId="{6A255418-4703-4E85-924D-6BA029633FF2}" srcOrd="1" destOrd="0" parTransId="{F28403BF-EE61-4D0C-81E5-9B485EA97C58}" sibTransId="{DA8ACD8E-5C38-4669-9C58-10DDF3D71A38}"/>
    <dgm:cxn modelId="{0CF3D26B-073F-49BC-884D-FD6EC1652558}" srcId="{201CEC1C-A81F-46B3-A2A7-FF58846836CF}" destId="{0FF27FD7-93E6-4BA1-B9CA-4B30F37D03D5}" srcOrd="2" destOrd="0" parTransId="{B441CDFF-0C49-419B-8CDC-2645E9ABD399}" sibTransId="{FDDEAE76-D3A9-4AD9-887C-D985B2245419}"/>
    <dgm:cxn modelId="{8D5AB291-BC35-4B45-910E-3EA9CBCC55D2}" srcId="{201CEC1C-A81F-46B3-A2A7-FF58846836CF}" destId="{7CCBCCEF-7F16-4C94-A3CF-B1DB733A3DAB}" srcOrd="3" destOrd="0" parTransId="{90B17AF7-83EA-4088-964C-A86CBB967BA1}" sibTransId="{60FE5AAA-6579-4E08-9B8D-8B65B3D6CC38}"/>
    <dgm:cxn modelId="{025A78D3-69C8-45BA-9D37-2257C2F266C1}" type="presOf" srcId="{6A255418-4703-4E85-924D-6BA029633FF2}" destId="{715E89A5-1FC6-40FA-8D6D-F3FC3D6BD467}" srcOrd="0" destOrd="0" presId="urn:microsoft.com/office/officeart/2005/8/layout/hierarchy1"/>
    <dgm:cxn modelId="{07D9D11B-58E0-4FCC-97E0-83DE20A85A1C}" type="presOf" srcId="{90B17AF7-83EA-4088-964C-A86CBB967BA1}" destId="{EE1BBC20-6209-4032-985C-09A7EC799CFC}" srcOrd="0" destOrd="0" presId="urn:microsoft.com/office/officeart/2005/8/layout/hierarchy1"/>
    <dgm:cxn modelId="{23118982-5B03-42A3-9731-99935DE77621}" type="presOf" srcId="{97334A2F-08DF-47BB-ADDC-CD7AB4492E5D}" destId="{2717407F-2808-41AA-B5F5-0E39845EBA0F}" srcOrd="0" destOrd="0" presId="urn:microsoft.com/office/officeart/2005/8/layout/hierarchy1"/>
    <dgm:cxn modelId="{1CEAA22A-97F6-41E6-837B-4B788ADD5CC5}" type="presOf" srcId="{537BCFEA-EAE7-42A1-B018-E1C9B2C7CD72}" destId="{DB1A94A8-32F8-445B-8F69-5296C1B8622A}" srcOrd="0" destOrd="0" presId="urn:microsoft.com/office/officeart/2005/8/layout/hierarchy1"/>
    <dgm:cxn modelId="{E6243300-59CE-4524-A7F7-2C3C554F1F95}" srcId="{201CEC1C-A81F-46B3-A2A7-FF58846836CF}" destId="{49F8AF13-35A5-4BE2-B102-9BE9A3FB14FF}" srcOrd="0" destOrd="0" parTransId="{EC2E716F-D0FE-4515-8C39-BA299BEC216E}" sibTransId="{00B195AF-0275-4957-9C72-0AF8890A81A8}"/>
    <dgm:cxn modelId="{AD9C658E-E869-4537-AEF1-A2FD0BAEB705}" srcId="{201CEC1C-A81F-46B3-A2A7-FF58846836CF}" destId="{537BCFEA-EAE7-42A1-B018-E1C9B2C7CD72}" srcOrd="4" destOrd="0" parTransId="{97334A2F-08DF-47BB-ADDC-CD7AB4492E5D}" sibTransId="{115A2A0C-1E0E-428D-A61E-54F99CCED915}"/>
    <dgm:cxn modelId="{AE8E1532-860B-462A-884D-D43D810668FD}" srcId="{D0FE25F0-9CA8-4478-99CB-390C835436A8}" destId="{201CEC1C-A81F-46B3-A2A7-FF58846836CF}" srcOrd="0" destOrd="0" parTransId="{9DAA1412-E316-435F-BA59-F0D84923304A}" sibTransId="{91968451-D2BA-4D23-8414-A4B4AD8452BE}"/>
    <dgm:cxn modelId="{623610C0-9659-4418-98C7-4E0B3EC4AC66}" type="presOf" srcId="{D0FE25F0-9CA8-4478-99CB-390C835436A8}" destId="{8A4B921B-B777-4AB5-8C22-09CC4354DC1D}" srcOrd="0" destOrd="0" presId="urn:microsoft.com/office/officeart/2005/8/layout/hierarchy1"/>
    <dgm:cxn modelId="{55277F44-2BDB-41CA-951C-231FAE25A6F9}" type="presParOf" srcId="{8A4B921B-B777-4AB5-8C22-09CC4354DC1D}" destId="{16C63942-A5FE-473D-B874-44F3EBB0F5AD}" srcOrd="0" destOrd="0" presId="urn:microsoft.com/office/officeart/2005/8/layout/hierarchy1"/>
    <dgm:cxn modelId="{7CD67A88-0022-431E-836A-6552881AFF8E}" type="presParOf" srcId="{16C63942-A5FE-473D-B874-44F3EBB0F5AD}" destId="{AF713076-04FE-4CC8-B85A-E21E6F061C3E}" srcOrd="0" destOrd="0" presId="urn:microsoft.com/office/officeart/2005/8/layout/hierarchy1"/>
    <dgm:cxn modelId="{8A17DF65-9E81-492D-A783-62EFAC41B86D}" type="presParOf" srcId="{AF713076-04FE-4CC8-B85A-E21E6F061C3E}" destId="{A5EC4CF5-2CC8-44E2-8FAF-2E36207CD181}" srcOrd="0" destOrd="0" presId="urn:microsoft.com/office/officeart/2005/8/layout/hierarchy1"/>
    <dgm:cxn modelId="{8A1660DD-C54E-4F55-9A87-C4BFF5394CBE}" type="presParOf" srcId="{AF713076-04FE-4CC8-B85A-E21E6F061C3E}" destId="{D8F4457D-7553-4500-80DA-9788733BE560}" srcOrd="1" destOrd="0" presId="urn:microsoft.com/office/officeart/2005/8/layout/hierarchy1"/>
    <dgm:cxn modelId="{46400272-394A-440D-9843-0F279F3E9854}" type="presParOf" srcId="{16C63942-A5FE-473D-B874-44F3EBB0F5AD}" destId="{197EA844-56C2-4BB0-A670-5EAE100EE63B}" srcOrd="1" destOrd="0" presId="urn:microsoft.com/office/officeart/2005/8/layout/hierarchy1"/>
    <dgm:cxn modelId="{9B29E5EF-0F94-46BC-80D1-0AF536AB8ED1}" type="presParOf" srcId="{197EA844-56C2-4BB0-A670-5EAE100EE63B}" destId="{2450F169-EECB-4FDB-A009-B36334F087A5}" srcOrd="0" destOrd="0" presId="urn:microsoft.com/office/officeart/2005/8/layout/hierarchy1"/>
    <dgm:cxn modelId="{3B1D77A8-F6C8-4704-9E65-77D777025254}" type="presParOf" srcId="{197EA844-56C2-4BB0-A670-5EAE100EE63B}" destId="{5EC1020C-04E9-462F-8A9E-283151C7405E}" srcOrd="1" destOrd="0" presId="urn:microsoft.com/office/officeart/2005/8/layout/hierarchy1"/>
    <dgm:cxn modelId="{C7D2F3FC-C898-4DDA-8CF7-BEC7BC07D2AC}" type="presParOf" srcId="{5EC1020C-04E9-462F-8A9E-283151C7405E}" destId="{AF948351-4CBE-49E9-8E71-CBA13CDC9F0E}" srcOrd="0" destOrd="0" presId="urn:microsoft.com/office/officeart/2005/8/layout/hierarchy1"/>
    <dgm:cxn modelId="{8BEC40F7-63F4-4F61-93BE-A709D47C1B8F}" type="presParOf" srcId="{AF948351-4CBE-49E9-8E71-CBA13CDC9F0E}" destId="{BB2930D5-797C-4585-8A46-724371A22342}" srcOrd="0" destOrd="0" presId="urn:microsoft.com/office/officeart/2005/8/layout/hierarchy1"/>
    <dgm:cxn modelId="{9A45B2C5-1336-4F39-B5BC-554E5CE7FB6F}" type="presParOf" srcId="{AF948351-4CBE-49E9-8E71-CBA13CDC9F0E}" destId="{1DF14803-9C5B-4368-9EA0-DE20ECB5AFCC}" srcOrd="1" destOrd="0" presId="urn:microsoft.com/office/officeart/2005/8/layout/hierarchy1"/>
    <dgm:cxn modelId="{2BD665EB-0C2D-4287-AD57-B25C2F09DA75}" type="presParOf" srcId="{5EC1020C-04E9-462F-8A9E-283151C7405E}" destId="{BAFC4039-7A96-4C96-83A0-7F2437F6B7F2}" srcOrd="1" destOrd="0" presId="urn:microsoft.com/office/officeart/2005/8/layout/hierarchy1"/>
    <dgm:cxn modelId="{9E964022-25A5-45BA-A7DD-93BFDC8A6B85}" type="presParOf" srcId="{197EA844-56C2-4BB0-A670-5EAE100EE63B}" destId="{7B6FEAE6-0CD7-4E8D-B2FD-E0C272DD9712}" srcOrd="2" destOrd="0" presId="urn:microsoft.com/office/officeart/2005/8/layout/hierarchy1"/>
    <dgm:cxn modelId="{B384579A-30BD-4882-8D16-90DB646EC2C4}" type="presParOf" srcId="{197EA844-56C2-4BB0-A670-5EAE100EE63B}" destId="{1CEA0920-059D-42F1-9FDD-A728AE7EFD03}" srcOrd="3" destOrd="0" presId="urn:microsoft.com/office/officeart/2005/8/layout/hierarchy1"/>
    <dgm:cxn modelId="{F20F1229-A813-4F2A-8803-0E7AE2C276D2}" type="presParOf" srcId="{1CEA0920-059D-42F1-9FDD-A728AE7EFD03}" destId="{00201614-42CF-40D2-9A41-905FED71798D}" srcOrd="0" destOrd="0" presId="urn:microsoft.com/office/officeart/2005/8/layout/hierarchy1"/>
    <dgm:cxn modelId="{8DFA623A-08F7-4525-BB05-41108A410CB2}" type="presParOf" srcId="{00201614-42CF-40D2-9A41-905FED71798D}" destId="{8BBD7E01-D8ED-4458-B73D-975C45600599}" srcOrd="0" destOrd="0" presId="urn:microsoft.com/office/officeart/2005/8/layout/hierarchy1"/>
    <dgm:cxn modelId="{9CE63F1C-B50E-44BE-B5E4-2DB61D97B1CB}" type="presParOf" srcId="{00201614-42CF-40D2-9A41-905FED71798D}" destId="{715E89A5-1FC6-40FA-8D6D-F3FC3D6BD467}" srcOrd="1" destOrd="0" presId="urn:microsoft.com/office/officeart/2005/8/layout/hierarchy1"/>
    <dgm:cxn modelId="{45F07BE6-C17E-4490-BC0F-F4FDC0D708BE}" type="presParOf" srcId="{1CEA0920-059D-42F1-9FDD-A728AE7EFD03}" destId="{19EBEED5-4068-4FB6-B690-84E9A7AFB2B4}" srcOrd="1" destOrd="0" presId="urn:microsoft.com/office/officeart/2005/8/layout/hierarchy1"/>
    <dgm:cxn modelId="{D8D992FE-F87A-4BEC-84D5-31F28D9AC098}" type="presParOf" srcId="{197EA844-56C2-4BB0-A670-5EAE100EE63B}" destId="{D27B35A0-5BE5-4571-B628-B62C1B9B149F}" srcOrd="4" destOrd="0" presId="urn:microsoft.com/office/officeart/2005/8/layout/hierarchy1"/>
    <dgm:cxn modelId="{60FFA6E8-5C37-476D-B130-E2E7C8D33219}" type="presParOf" srcId="{197EA844-56C2-4BB0-A670-5EAE100EE63B}" destId="{9638B56E-36F9-4F4F-A0BC-70A46190E017}" srcOrd="5" destOrd="0" presId="urn:microsoft.com/office/officeart/2005/8/layout/hierarchy1"/>
    <dgm:cxn modelId="{F336FAD9-A011-4564-AA51-33CF994C3032}" type="presParOf" srcId="{9638B56E-36F9-4F4F-A0BC-70A46190E017}" destId="{1D212964-4E01-4DCB-AC84-2DD4B3A9361C}" srcOrd="0" destOrd="0" presId="urn:microsoft.com/office/officeart/2005/8/layout/hierarchy1"/>
    <dgm:cxn modelId="{C26F59B0-1A6F-4BDD-A64B-682449A03FC0}" type="presParOf" srcId="{1D212964-4E01-4DCB-AC84-2DD4B3A9361C}" destId="{61D58B88-1A4C-49EF-914E-CC5D53D1A9C4}" srcOrd="0" destOrd="0" presId="urn:microsoft.com/office/officeart/2005/8/layout/hierarchy1"/>
    <dgm:cxn modelId="{8233AD30-85C4-4F4F-9914-F2ABB6BA3898}" type="presParOf" srcId="{1D212964-4E01-4DCB-AC84-2DD4B3A9361C}" destId="{667CEB3B-5BBB-4D34-9515-BA9C7EB59452}" srcOrd="1" destOrd="0" presId="urn:microsoft.com/office/officeart/2005/8/layout/hierarchy1"/>
    <dgm:cxn modelId="{00A63F0A-1771-497F-8C4C-B3E42E97ECC9}" type="presParOf" srcId="{9638B56E-36F9-4F4F-A0BC-70A46190E017}" destId="{8F9A06F4-9BC9-47B5-90C5-2A24A6ABC53D}" srcOrd="1" destOrd="0" presId="urn:microsoft.com/office/officeart/2005/8/layout/hierarchy1"/>
    <dgm:cxn modelId="{CE36EC64-971A-439A-9323-96E9447DF72C}" type="presParOf" srcId="{197EA844-56C2-4BB0-A670-5EAE100EE63B}" destId="{EE1BBC20-6209-4032-985C-09A7EC799CFC}" srcOrd="6" destOrd="0" presId="urn:microsoft.com/office/officeart/2005/8/layout/hierarchy1"/>
    <dgm:cxn modelId="{1B327E0D-DCBF-4009-888D-821C3AB67405}" type="presParOf" srcId="{197EA844-56C2-4BB0-A670-5EAE100EE63B}" destId="{EF068538-F96D-4977-9E2A-D7CF87FC4443}" srcOrd="7" destOrd="0" presId="urn:microsoft.com/office/officeart/2005/8/layout/hierarchy1"/>
    <dgm:cxn modelId="{2B7FB84F-B856-4E8A-A2DA-DD49D385F7EB}" type="presParOf" srcId="{EF068538-F96D-4977-9E2A-D7CF87FC4443}" destId="{1B615832-B69B-40ED-98D6-6BB808CE0616}" srcOrd="0" destOrd="0" presId="urn:microsoft.com/office/officeart/2005/8/layout/hierarchy1"/>
    <dgm:cxn modelId="{8C987312-9B70-4E77-989F-6E2E3D089EA3}" type="presParOf" srcId="{1B615832-B69B-40ED-98D6-6BB808CE0616}" destId="{47AF6145-DE86-497B-9700-DAB08F8261C9}" srcOrd="0" destOrd="0" presId="urn:microsoft.com/office/officeart/2005/8/layout/hierarchy1"/>
    <dgm:cxn modelId="{8D4DCFA7-6B63-4D8A-88BE-D0B5C26B3391}" type="presParOf" srcId="{1B615832-B69B-40ED-98D6-6BB808CE0616}" destId="{9D312DD0-FC48-4B9A-8257-6B0A2F50CB2A}" srcOrd="1" destOrd="0" presId="urn:microsoft.com/office/officeart/2005/8/layout/hierarchy1"/>
    <dgm:cxn modelId="{3B1E67FF-68CA-4176-B3C6-32BCCF958FD1}" type="presParOf" srcId="{EF068538-F96D-4977-9E2A-D7CF87FC4443}" destId="{957C6165-9925-4503-8987-4A7A35B7E580}" srcOrd="1" destOrd="0" presId="urn:microsoft.com/office/officeart/2005/8/layout/hierarchy1"/>
    <dgm:cxn modelId="{BAB67E4E-70E1-4F0F-B84C-65B4FAA57D86}" type="presParOf" srcId="{197EA844-56C2-4BB0-A670-5EAE100EE63B}" destId="{2717407F-2808-41AA-B5F5-0E39845EBA0F}" srcOrd="8" destOrd="0" presId="urn:microsoft.com/office/officeart/2005/8/layout/hierarchy1"/>
    <dgm:cxn modelId="{1A3F0FE0-5B45-43F9-A79A-4350FF59FE82}" type="presParOf" srcId="{197EA844-56C2-4BB0-A670-5EAE100EE63B}" destId="{4008F81B-03B3-46E5-932F-0668A3359694}" srcOrd="9" destOrd="0" presId="urn:microsoft.com/office/officeart/2005/8/layout/hierarchy1"/>
    <dgm:cxn modelId="{037AF04A-D689-48C3-841A-F9DE2057D8E1}" type="presParOf" srcId="{4008F81B-03B3-46E5-932F-0668A3359694}" destId="{6BEA7890-D9EC-4F29-98B6-15DCCE32F859}" srcOrd="0" destOrd="0" presId="urn:microsoft.com/office/officeart/2005/8/layout/hierarchy1"/>
    <dgm:cxn modelId="{EF4D6E9B-1D9D-4F09-B1A9-CB9000C791C8}" type="presParOf" srcId="{6BEA7890-D9EC-4F29-98B6-15DCCE32F859}" destId="{2B5CF8B9-AB93-48D3-AEE5-5A035EBA0CB2}" srcOrd="0" destOrd="0" presId="urn:microsoft.com/office/officeart/2005/8/layout/hierarchy1"/>
    <dgm:cxn modelId="{CCB5B43B-434A-4599-B815-7DA6CAD384DD}" type="presParOf" srcId="{6BEA7890-D9EC-4F29-98B6-15DCCE32F859}" destId="{DB1A94A8-32F8-445B-8F69-5296C1B8622A}" srcOrd="1" destOrd="0" presId="urn:microsoft.com/office/officeart/2005/8/layout/hierarchy1"/>
    <dgm:cxn modelId="{B754233D-72A6-4EBB-B1B6-B09A6A55CB4B}" type="presParOf" srcId="{4008F81B-03B3-46E5-932F-0668A3359694}" destId="{8EED4146-A07F-41A0-A530-1DF169A65E4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17407F-2808-41AA-B5F5-0E39845EBA0F}">
      <dsp:nvSpPr>
        <dsp:cNvPr id="0" name=""/>
        <dsp:cNvSpPr/>
      </dsp:nvSpPr>
      <dsp:spPr>
        <a:xfrm>
          <a:off x="4348593" y="1836985"/>
          <a:ext cx="3548683" cy="418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039"/>
              </a:lnTo>
              <a:lnTo>
                <a:pt x="3548683" y="285039"/>
              </a:lnTo>
              <a:lnTo>
                <a:pt x="3548683" y="418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1BBC20-6209-4032-985C-09A7EC799CFC}">
      <dsp:nvSpPr>
        <dsp:cNvPr id="0" name=""/>
        <dsp:cNvSpPr/>
      </dsp:nvSpPr>
      <dsp:spPr>
        <a:xfrm>
          <a:off x="4348593" y="1836985"/>
          <a:ext cx="1715879" cy="4182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5039"/>
              </a:lnTo>
              <a:lnTo>
                <a:pt x="1715879" y="285039"/>
              </a:lnTo>
              <a:lnTo>
                <a:pt x="1715879" y="418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7B35A0-5BE5-4571-B628-B62C1B9B149F}">
      <dsp:nvSpPr>
        <dsp:cNvPr id="0" name=""/>
        <dsp:cNvSpPr/>
      </dsp:nvSpPr>
      <dsp:spPr>
        <a:xfrm>
          <a:off x="4260979" y="1836985"/>
          <a:ext cx="91440" cy="418270"/>
        </a:xfrm>
        <a:custGeom>
          <a:avLst/>
          <a:gdLst/>
          <a:ahLst/>
          <a:cxnLst/>
          <a:rect l="0" t="0" r="0" b="0"/>
          <a:pathLst>
            <a:path>
              <a:moveTo>
                <a:pt x="87614" y="0"/>
              </a:moveTo>
              <a:lnTo>
                <a:pt x="87614" y="285039"/>
              </a:lnTo>
              <a:lnTo>
                <a:pt x="45720" y="285039"/>
              </a:lnTo>
              <a:lnTo>
                <a:pt x="45720" y="418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6FEAE6-0CD7-4E8D-B2FD-E0C272DD9712}">
      <dsp:nvSpPr>
        <dsp:cNvPr id="0" name=""/>
        <dsp:cNvSpPr/>
      </dsp:nvSpPr>
      <dsp:spPr>
        <a:xfrm>
          <a:off x="2548925" y="1836985"/>
          <a:ext cx="1799668" cy="418270"/>
        </a:xfrm>
        <a:custGeom>
          <a:avLst/>
          <a:gdLst/>
          <a:ahLst/>
          <a:cxnLst/>
          <a:rect l="0" t="0" r="0" b="0"/>
          <a:pathLst>
            <a:path>
              <a:moveTo>
                <a:pt x="1799668" y="0"/>
              </a:moveTo>
              <a:lnTo>
                <a:pt x="1799668" y="285039"/>
              </a:lnTo>
              <a:lnTo>
                <a:pt x="0" y="285039"/>
              </a:lnTo>
              <a:lnTo>
                <a:pt x="0" y="418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50F169-EECB-4FDB-A009-B36334F087A5}">
      <dsp:nvSpPr>
        <dsp:cNvPr id="0" name=""/>
        <dsp:cNvSpPr/>
      </dsp:nvSpPr>
      <dsp:spPr>
        <a:xfrm>
          <a:off x="758015" y="1836985"/>
          <a:ext cx="3590577" cy="418270"/>
        </a:xfrm>
        <a:custGeom>
          <a:avLst/>
          <a:gdLst/>
          <a:ahLst/>
          <a:cxnLst/>
          <a:rect l="0" t="0" r="0" b="0"/>
          <a:pathLst>
            <a:path>
              <a:moveTo>
                <a:pt x="3590577" y="0"/>
              </a:moveTo>
              <a:lnTo>
                <a:pt x="3590577" y="285039"/>
              </a:lnTo>
              <a:lnTo>
                <a:pt x="0" y="285039"/>
              </a:lnTo>
              <a:lnTo>
                <a:pt x="0" y="418270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EC4CF5-2CC8-44E2-8FAF-2E36207CD181}">
      <dsp:nvSpPr>
        <dsp:cNvPr id="0" name=""/>
        <dsp:cNvSpPr/>
      </dsp:nvSpPr>
      <dsp:spPr>
        <a:xfrm>
          <a:off x="3391154" y="582390"/>
          <a:ext cx="1914877" cy="12545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F4457D-7553-4500-80DA-9788733BE560}">
      <dsp:nvSpPr>
        <dsp:cNvPr id="0" name=""/>
        <dsp:cNvSpPr/>
      </dsp:nvSpPr>
      <dsp:spPr>
        <a:xfrm>
          <a:off x="3550952" y="734197"/>
          <a:ext cx="1914877" cy="12545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Стадии бюджета</a:t>
          </a:r>
          <a:endParaRPr lang="ru-RU" sz="1800" b="1" kern="1200" dirty="0"/>
        </a:p>
      </dsp:txBody>
      <dsp:txXfrm>
        <a:off x="3550952" y="734197"/>
        <a:ext cx="1914877" cy="1254595"/>
      </dsp:txXfrm>
    </dsp:sp>
    <dsp:sp modelId="{BB2930D5-797C-4585-8A46-724371A22342}">
      <dsp:nvSpPr>
        <dsp:cNvPr id="0" name=""/>
        <dsp:cNvSpPr/>
      </dsp:nvSpPr>
      <dsp:spPr>
        <a:xfrm>
          <a:off x="5790" y="2255255"/>
          <a:ext cx="1504450" cy="1380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F14803-9C5B-4368-9EA0-DE20ECB5AFCC}">
      <dsp:nvSpPr>
        <dsp:cNvPr id="0" name=""/>
        <dsp:cNvSpPr/>
      </dsp:nvSpPr>
      <dsp:spPr>
        <a:xfrm>
          <a:off x="165588" y="2407063"/>
          <a:ext cx="1504450" cy="1380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Составление проекта бюджета</a:t>
          </a:r>
          <a:endParaRPr lang="ru-RU" sz="1400" kern="1200" dirty="0"/>
        </a:p>
      </dsp:txBody>
      <dsp:txXfrm>
        <a:off x="165588" y="2407063"/>
        <a:ext cx="1504450" cy="1380230"/>
      </dsp:txXfrm>
    </dsp:sp>
    <dsp:sp modelId="{8BBD7E01-D8ED-4458-B73D-975C45600599}">
      <dsp:nvSpPr>
        <dsp:cNvPr id="0" name=""/>
        <dsp:cNvSpPr/>
      </dsp:nvSpPr>
      <dsp:spPr>
        <a:xfrm>
          <a:off x="1829835" y="2255255"/>
          <a:ext cx="1438178" cy="1380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E89A5-1FC6-40FA-8D6D-F3FC3D6BD467}">
      <dsp:nvSpPr>
        <dsp:cNvPr id="0" name=""/>
        <dsp:cNvSpPr/>
      </dsp:nvSpPr>
      <dsp:spPr>
        <a:xfrm>
          <a:off x="1989633" y="2407063"/>
          <a:ext cx="1438178" cy="1380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Рассмотрение и утверждение бюджета</a:t>
          </a:r>
          <a:endParaRPr lang="ru-RU" sz="1400" kern="1200" dirty="0"/>
        </a:p>
      </dsp:txBody>
      <dsp:txXfrm>
        <a:off x="1989633" y="2407063"/>
        <a:ext cx="1438178" cy="1380230"/>
      </dsp:txXfrm>
    </dsp:sp>
    <dsp:sp modelId="{61D58B88-1A4C-49EF-914E-CC5D53D1A9C4}">
      <dsp:nvSpPr>
        <dsp:cNvPr id="0" name=""/>
        <dsp:cNvSpPr/>
      </dsp:nvSpPr>
      <dsp:spPr>
        <a:xfrm>
          <a:off x="3587609" y="2255255"/>
          <a:ext cx="1438178" cy="1403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7CEB3B-5BBB-4D34-9515-BA9C7EB59452}">
      <dsp:nvSpPr>
        <dsp:cNvPr id="0" name=""/>
        <dsp:cNvSpPr/>
      </dsp:nvSpPr>
      <dsp:spPr>
        <a:xfrm>
          <a:off x="3747407" y="2407063"/>
          <a:ext cx="1438178" cy="1403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Исполнение бюджета</a:t>
          </a:r>
          <a:endParaRPr lang="ru-RU" sz="1400" kern="1200" dirty="0"/>
        </a:p>
      </dsp:txBody>
      <dsp:txXfrm>
        <a:off x="3747407" y="2407063"/>
        <a:ext cx="1438178" cy="1403034"/>
      </dsp:txXfrm>
    </dsp:sp>
    <dsp:sp modelId="{47AF6145-DE86-497B-9700-DAB08F8261C9}">
      <dsp:nvSpPr>
        <dsp:cNvPr id="0" name=""/>
        <dsp:cNvSpPr/>
      </dsp:nvSpPr>
      <dsp:spPr>
        <a:xfrm>
          <a:off x="5345383" y="2255255"/>
          <a:ext cx="1438178" cy="14030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312DD0-FC48-4B9A-8257-6B0A2F50CB2A}">
      <dsp:nvSpPr>
        <dsp:cNvPr id="0" name=""/>
        <dsp:cNvSpPr/>
      </dsp:nvSpPr>
      <dsp:spPr>
        <a:xfrm>
          <a:off x="5505181" y="2407063"/>
          <a:ext cx="1438178" cy="14030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Составление, внешняя проверка, рассмотрение и утверждение бюджетной отчетности</a:t>
          </a:r>
          <a:endParaRPr lang="ru-RU" sz="1400" kern="1200" dirty="0"/>
        </a:p>
      </dsp:txBody>
      <dsp:txXfrm>
        <a:off x="5505181" y="2407063"/>
        <a:ext cx="1438178" cy="1403034"/>
      </dsp:txXfrm>
    </dsp:sp>
    <dsp:sp modelId="{2B5CF8B9-AB93-48D3-AEE5-5A035EBA0CB2}">
      <dsp:nvSpPr>
        <dsp:cNvPr id="0" name=""/>
        <dsp:cNvSpPr/>
      </dsp:nvSpPr>
      <dsp:spPr>
        <a:xfrm>
          <a:off x="7103157" y="2255255"/>
          <a:ext cx="1588238" cy="13802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1A94A8-32F8-445B-8F69-5296C1B8622A}">
      <dsp:nvSpPr>
        <dsp:cNvPr id="0" name=""/>
        <dsp:cNvSpPr/>
      </dsp:nvSpPr>
      <dsp:spPr>
        <a:xfrm>
          <a:off x="7262955" y="2407063"/>
          <a:ext cx="1588238" cy="13802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Муниципальный финансовый контроль</a:t>
          </a:r>
          <a:endParaRPr lang="ru-RU" sz="1400" kern="1200" dirty="0"/>
        </a:p>
      </dsp:txBody>
      <dsp:txXfrm>
        <a:off x="7262955" y="2407063"/>
        <a:ext cx="1588238" cy="13802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03.12.2018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1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0" y="116632"/>
            <a:ext cx="9289032" cy="328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Проект бюджета Усть-Донецкого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городского поселения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 2019 год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и на плановый период </a:t>
            </a:r>
          </a:p>
          <a:p>
            <a:pPr algn="ctr"/>
            <a:r>
              <a:rPr lang="ru-RU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2020-2021годов</a:t>
            </a:r>
            <a:endParaRPr lang="ru-RU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492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9512" y="188640"/>
            <a:ext cx="8686800" cy="115212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marR="0" lvl="0" indent="-32004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tabLst/>
              <a:defRPr/>
            </a:pP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Удельный вес муниципальных программ в структуре </a:t>
            </a:r>
            <a:r>
              <a:rPr kumimoji="0" lang="ru-RU" sz="3200" b="1" i="0" u="none" strike="noStrike" kern="120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расходов </a:t>
            </a:r>
            <a:r>
              <a:rPr kumimoji="0" lang="ru-RU" sz="3200" b="1" i="0" u="none" strike="noStrike" kern="1200" normalizeH="0" baseline="0" noProof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бюджета </a:t>
            </a:r>
            <a:r>
              <a:rPr kumimoji="0" lang="ru-RU" sz="32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поселения </a:t>
            </a:r>
            <a:endParaRPr kumimoji="0" lang="ru-RU" sz="32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251520" y="1556792"/>
          <a:ext cx="8686800" cy="51151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074" name="Picture 2" descr="D:\Рабочий стол\fu_muppro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589240"/>
            <a:ext cx="2730500" cy="927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D:\Рабочий стол\sm_ful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88640"/>
            <a:ext cx="5544616" cy="15841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1844824"/>
            <a:ext cx="7344816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7030A0"/>
                </a:solidFill>
                <a:latin typeface="Constantia" pitchFamily="18" charset="0"/>
              </a:rPr>
              <a:t>«Бюджет для граждан» 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  <a:t>Подготовлен финансово-экономическим отделом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7030A0"/>
                </a:solidFill>
                <a:latin typeface="Constantia" pitchFamily="18" charset="0"/>
              </a:rPr>
              <a:t>Администрации Усть-Донецкого городского поселения</a:t>
            </a:r>
          </a:p>
          <a:p>
            <a:pPr algn="ctr">
              <a:defRPr/>
            </a:pPr>
            <a:endParaRPr lang="ru-RU" b="1" dirty="0" smtClean="0">
              <a:solidFill>
                <a:srgbClr val="9A3130"/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Администрация Усть-Донецкого городского поселения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 находится по адресу: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р.п.Усть-Донецкий,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Ростовской области, ул. Портовая д.9. </a:t>
            </a:r>
          </a:p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Телефон 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entury Schoolbook" pitchFamily="18" charset="0"/>
              </a:rPr>
              <a:t>8(86351)9-11-35,</a:t>
            </a: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 электронная почта </a:t>
            </a:r>
            <a:r>
              <a:rPr lang="ru-RU" b="1" u="sng" dirty="0" smtClean="0">
                <a:solidFill>
                  <a:srgbClr val="0070C0"/>
                </a:solidFill>
                <a:latin typeface="Constantia" pitchFamily="18" charset="0"/>
              </a:rPr>
              <a:t>39405</a:t>
            </a:r>
            <a:r>
              <a:rPr lang="en-US" b="1" u="sng" dirty="0" smtClean="0">
                <a:solidFill>
                  <a:srgbClr val="0070C0"/>
                </a:solidFill>
                <a:latin typeface="Constantia" pitchFamily="18" charset="0"/>
              </a:rPr>
              <a:t>@</a:t>
            </a:r>
            <a:r>
              <a:rPr lang="en-US" b="1" u="sng" dirty="0" err="1" smtClean="0">
                <a:solidFill>
                  <a:srgbClr val="0070C0"/>
                </a:solidFill>
                <a:latin typeface="Constantia" pitchFamily="18" charset="0"/>
              </a:rPr>
              <a:t>donpac.ru</a:t>
            </a:r>
            <a:endParaRPr lang="en-US" b="1" u="sng" dirty="0" smtClean="0">
              <a:solidFill>
                <a:srgbClr val="0070C0"/>
              </a:solidFill>
              <a:latin typeface="Constantia" pitchFamily="18" charset="0"/>
            </a:endParaRPr>
          </a:p>
          <a:p>
            <a:pPr algn="ctr">
              <a:defRPr/>
            </a:pPr>
            <a:endParaRPr lang="en-US" b="1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Информацию о бюджете можно получить на официальном сайте Усть-Донецкого городского поселения по адресу</a:t>
            </a:r>
          </a:p>
          <a:p>
            <a:pPr algn="ctr">
              <a:defRPr/>
            </a:pP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Constantia" pitchFamily="18" charset="0"/>
              </a:rPr>
              <a:t>http://ustdoneckaya-adm.ru</a:t>
            </a:r>
            <a:endParaRPr lang="ru-RU" b="1" dirty="0" smtClean="0">
              <a:solidFill>
                <a:schemeClr val="accent5">
                  <a:lumMod val="75000"/>
                </a:schemeClr>
              </a:solidFill>
              <a:latin typeface="Constantia" pitchFamily="18" charset="0"/>
            </a:endParaRPr>
          </a:p>
          <a:p>
            <a:endParaRPr lang="ru-RU" dirty="0"/>
          </a:p>
        </p:txBody>
      </p:sp>
      <p:pic>
        <p:nvPicPr>
          <p:cNvPr id="4102" name="Picture 6" descr="D:\Рабочий стол\1132-contac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5013176"/>
            <a:ext cx="5832648" cy="2141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2477154" y="260645"/>
            <a:ext cx="4375867" cy="208823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807804" y="489154"/>
            <a:ext cx="37444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Бюджет – план доходов и расходов для обеспечения  обязательств государства, закрепленных в Конституции Российской Федерации. </a:t>
            </a:r>
          </a:p>
        </p:txBody>
      </p:sp>
      <p:sp>
        <p:nvSpPr>
          <p:cNvPr id="11" name="Овал 10"/>
          <p:cNvSpPr/>
          <p:nvPr/>
        </p:nvSpPr>
        <p:spPr>
          <a:xfrm>
            <a:off x="1919625" y="2348878"/>
            <a:ext cx="2405283" cy="1368152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94902" y="2740565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 Доходы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2379" y="2381982"/>
            <a:ext cx="2517775" cy="150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198354" y="2740566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Расходы</a:t>
            </a:r>
            <a:endParaRPr lang="ru-RU" sz="3200" dirty="0"/>
          </a:p>
        </p:txBody>
      </p:sp>
      <p:sp>
        <p:nvSpPr>
          <p:cNvPr id="19" name="Выгнутая влево стрелка 18"/>
          <p:cNvSpPr/>
          <p:nvPr/>
        </p:nvSpPr>
        <p:spPr>
          <a:xfrm>
            <a:off x="699625" y="963629"/>
            <a:ext cx="1313561" cy="2007052"/>
          </a:xfrm>
          <a:prstGeom prst="curved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>
            <a:off x="7297005" y="963630"/>
            <a:ext cx="1224136" cy="2102428"/>
          </a:xfrm>
          <a:prstGeom prst="curvedLef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носка со стрелкой вверх 21"/>
          <p:cNvSpPr/>
          <p:nvPr/>
        </p:nvSpPr>
        <p:spPr>
          <a:xfrm>
            <a:off x="1115616" y="3789534"/>
            <a:ext cx="3549471" cy="2651930"/>
          </a:xfrm>
          <a:prstGeom prst="upArrow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1102849" y="5013176"/>
            <a:ext cx="3744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Налоги;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Неналоговые поступления;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Безвозмездные поступления.</a:t>
            </a:r>
            <a:endParaRPr lang="ru-RU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21" y="3789534"/>
            <a:ext cx="3746020" cy="2833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890360" y="4746127"/>
            <a:ext cx="36307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На физическую </a:t>
            </a:r>
            <a:r>
              <a:rPr lang="ru-RU" dirty="0"/>
              <a:t>культуру и </a:t>
            </a:r>
            <a:r>
              <a:rPr lang="ru-RU" dirty="0" smtClean="0"/>
              <a:t>спорт;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Жилищно-коммунальное хозяйство;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dirty="0" smtClean="0"/>
              <a:t>На </a:t>
            </a:r>
            <a:r>
              <a:rPr lang="ru-RU" dirty="0"/>
              <a:t>общегосударственные </a:t>
            </a:r>
            <a:r>
              <a:rPr lang="ru-RU" dirty="0" smtClean="0"/>
              <a:t>вопросы и т.д.</a:t>
            </a:r>
            <a:endParaRPr lang="ru-RU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3678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59426" y="188640"/>
            <a:ext cx="719459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Основные понятия</a:t>
            </a:r>
            <a:endParaRPr lang="ru-RU" sz="6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61618"/>
            <a:ext cx="79208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Профицит бюджета</a:t>
            </a:r>
          </a:p>
          <a:p>
            <a:pPr algn="ctr"/>
            <a:r>
              <a:rPr lang="ru-RU" dirty="0" smtClean="0"/>
              <a:t> </a:t>
            </a:r>
            <a:r>
              <a:rPr lang="ru-RU" i="1" dirty="0" smtClean="0"/>
              <a:t>(превышение доходов бюджета над расходами)</a:t>
            </a:r>
            <a:endParaRPr lang="ru-RU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09203" y="3671334"/>
            <a:ext cx="80027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Дефицит бюджета </a:t>
            </a:r>
          </a:p>
          <a:p>
            <a:pPr algn="ctr"/>
            <a:r>
              <a:rPr lang="ru-RU" i="1" dirty="0" smtClean="0"/>
              <a:t>(превышение расходов бюджета над доходами)</a:t>
            </a:r>
            <a:endParaRPr lang="ru-RU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01" y="1916832"/>
            <a:ext cx="2035942" cy="144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921202"/>
            <a:ext cx="2171508" cy="144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916832"/>
            <a:ext cx="3164587" cy="1448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01" y="4668441"/>
            <a:ext cx="203676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28" y="4640166"/>
            <a:ext cx="2170113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818" y="4462473"/>
            <a:ext cx="1946069" cy="180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1393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02666885"/>
              </p:ext>
            </p:extLst>
          </p:nvPr>
        </p:nvGraphicFramePr>
        <p:xfrm>
          <a:off x="107504" y="-459432"/>
          <a:ext cx="885698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0" y="4401546"/>
            <a:ext cx="1872208" cy="133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959" y="4401546"/>
            <a:ext cx="1836954" cy="1330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79913" y="4401546"/>
            <a:ext cx="1728191" cy="1330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401546"/>
            <a:ext cx="1863573" cy="131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127" y="4401546"/>
            <a:ext cx="1726169" cy="131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трелка вниз 4"/>
          <p:cNvSpPr/>
          <p:nvPr/>
        </p:nvSpPr>
        <p:spPr>
          <a:xfrm rot="10800000">
            <a:off x="611560" y="3429000"/>
            <a:ext cx="75683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2411760" y="3429000"/>
            <a:ext cx="75683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4211960" y="3429000"/>
            <a:ext cx="75683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5940152" y="3429000"/>
            <a:ext cx="75683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0800000">
            <a:off x="7812360" y="3429000"/>
            <a:ext cx="756834" cy="7920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011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2204864"/>
            <a:ext cx="8208912" cy="4042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>
                <a:solidFill>
                  <a:srgbClr val="002060"/>
                </a:solidFill>
                <a:cs typeface="Aharoni" pitchFamily="2" charset="-79"/>
              </a:rPr>
              <a:t>на основе основных направлений бюджетной и основных направлениях налоговой политики Усть-Донецкого городского поселения на 2018-2020 годы, утвержденных постановлением Администрации Усть-Донецкого городского поселения от 19 октября 2018 года № 188,</a:t>
            </a:r>
          </a:p>
          <a:p>
            <a:endParaRPr lang="ru-RU" dirty="0" smtClean="0">
              <a:solidFill>
                <a:srgbClr val="002060"/>
              </a:solidFill>
              <a:cs typeface="Aharoni" pitchFamily="2" charset="-79"/>
            </a:endParaRPr>
          </a:p>
          <a:p>
            <a:r>
              <a:rPr lang="ru-RU" dirty="0" smtClean="0">
                <a:solidFill>
                  <a:srgbClr val="002060"/>
                </a:solidFill>
                <a:cs typeface="Aharoni" pitchFamily="2" charset="-79"/>
              </a:rPr>
              <a:t> -    с учетом прогноза социально-экономического развития Усть-Донецкого городского поселения на 2018-2024 годы, утвержденного распоряжением Администрации Усть-Донецкого городского поселения от 27 августа 2017 года № 122/1</a:t>
            </a:r>
          </a:p>
          <a:p>
            <a:endParaRPr lang="ru-RU" dirty="0" smtClean="0">
              <a:solidFill>
                <a:srgbClr val="002060"/>
              </a:solidFill>
              <a:cs typeface="Aharoni" pitchFamily="2" charset="-79"/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Основными задачами на 2019-2021 годы являются повышение налоговых и неналоговых поступлений, эффективное управление расходами с учетом их оптимизации, проведение взвешенной долговой политики, поддержка мер по обеспечению сбалансированности местного бюджета.</a:t>
            </a:r>
            <a:endParaRPr lang="ru-RU" dirty="0">
              <a:solidFill>
                <a:srgbClr val="FF0000"/>
              </a:solidFill>
              <a:cs typeface="Aharoni" pitchFamily="2" charset="-79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16632"/>
            <a:ext cx="8706230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Проект бюджета Усть-Донецкого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городского поселения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 2019 год и на плановый период 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2020-2021 годов подготовлен: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260648"/>
            <a:ext cx="7632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Основные параметры проекта бюджета на  2019 год и на плановый период 2020-2021годов</a:t>
            </a:r>
            <a:endParaRPr lang="ru-RU" sz="32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6"/>
          <p:cNvGraphicFramePr>
            <a:graphicFrameLocks/>
          </p:cNvGraphicFramePr>
          <p:nvPr/>
        </p:nvGraphicFramePr>
        <p:xfrm>
          <a:off x="179512" y="2132856"/>
          <a:ext cx="8686800" cy="4078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1700"/>
                <a:gridCol w="2171700"/>
                <a:gridCol w="2171700"/>
                <a:gridCol w="21717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Показатель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2021год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Доходы,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90 047,4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93</a:t>
                      </a:r>
                      <a:r>
                        <a:rPr lang="ru-RU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 521,5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42 790,3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</a:tr>
              <a:tr h="9439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30 272,3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29 788,0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30 992,3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59 775,1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63 733,5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 11 798,0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Расходы, всего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90 047,4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93 521,5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42 790,3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Дефицит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83F04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(-), профицит (+),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0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0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cs typeface="Aharoni" pitchFamily="2" charset="-79"/>
                        </a:rPr>
                        <a:t>0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cs typeface="Aharoni" pitchFamily="2" charset="-79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900608" y="188640"/>
            <a:ext cx="1105783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Динамика поступления доходов </a:t>
            </a:r>
          </a:p>
          <a:p>
            <a:pPr algn="ctr"/>
            <a:r>
              <a:rPr lang="ru-RU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бюджет поселения </a:t>
            </a:r>
            <a:endParaRPr lang="ru-RU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5" name="Содержимое 6"/>
          <p:cNvGraphicFramePr>
            <a:graphicFrameLocks/>
          </p:cNvGraphicFramePr>
          <p:nvPr/>
        </p:nvGraphicFramePr>
        <p:xfrm>
          <a:off x="2843808" y="1628800"/>
          <a:ext cx="5931768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2" descr="C:\Users\Admin\Desktop\Липатова Ю.А\слайды на проект бюджеьта\доходы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628800"/>
            <a:ext cx="2755032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D:\Рабочий стол\a6ef0444-09f6-4320-beff-186c6ec861c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941168"/>
            <a:ext cx="1793776" cy="13453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640960" cy="20162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Расходы бюджета в 2019 году </a:t>
            </a:r>
          </a:p>
          <a:p>
            <a:pPr algn="ctr"/>
            <a:r>
              <a:rPr lang="ru-RU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 разделам бюджетной классификации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4" name="Содержимое 4"/>
          <p:cNvGraphicFramePr>
            <a:graphicFrameLocks/>
          </p:cNvGraphicFramePr>
          <p:nvPr/>
        </p:nvGraphicFramePr>
        <p:xfrm>
          <a:off x="1619672" y="2133600"/>
          <a:ext cx="7344816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122" name="Picture 2" descr="D:\Рабочий стол\1448463192_b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564904"/>
            <a:ext cx="230425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Рабочий стол\Strahovyie-vznosyi-v-2017-godu-izmeneniya.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5013176"/>
            <a:ext cx="2359246" cy="1327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Расходы бюджета Усть-Донецкого городского поселения в разрезе муниципальных программ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988840"/>
          <a:ext cx="8208911" cy="4427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9847"/>
                <a:gridCol w="1422555"/>
                <a:gridCol w="1422555"/>
                <a:gridCol w="1273954"/>
              </a:tblGrid>
              <a:tr h="40979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муниципальной программы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2019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2020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2021 год</a:t>
                      </a:r>
                      <a:endParaRPr lang="ru-RU" sz="1400" dirty="0"/>
                    </a:p>
                  </a:txBody>
                  <a:tcPr/>
                </a:tc>
              </a:tr>
              <a:tr h="40979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422,8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422,8</a:t>
                      </a:r>
                      <a:endParaRPr lang="ru-RU" sz="1200" dirty="0"/>
                    </a:p>
                  </a:txBody>
                  <a:tcPr/>
                </a:tc>
              </a:tr>
              <a:tr h="291986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Развитие физической культуры и массового спорта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367,0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539,0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539,5</a:t>
                      </a:r>
                      <a:endParaRPr lang="ru-RU" sz="1200" dirty="0"/>
                    </a:p>
                  </a:txBody>
                  <a:tcPr/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Управление муниципальными финансами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1 038,0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803,0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803,0</a:t>
                      </a:r>
                      <a:endParaRPr lang="ru-RU" sz="1200" dirty="0"/>
                    </a:p>
                  </a:txBody>
                  <a:tcPr/>
                </a:tc>
              </a:tr>
              <a:tr h="40979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Благоустройство территории Усть-Донецкого городского поселения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54 840,4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63 158,9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16 079,0</a:t>
                      </a:r>
                      <a:endParaRPr lang="ru-RU" sz="1200" dirty="0"/>
                    </a:p>
                  </a:txBody>
                  <a:tcPr/>
                </a:tc>
              </a:tr>
              <a:tr h="40979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доступным и комфортным  жильем и  качественными жилищно-коммунальными услугами населения Усть-Донецкого городского поселения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16 394,6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11 024,6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11 524,6</a:t>
                      </a:r>
                      <a:endParaRPr lang="ru-RU" sz="1200" dirty="0"/>
                    </a:p>
                  </a:txBody>
                  <a:tcPr/>
                </a:tc>
              </a:tr>
              <a:tr h="40979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Обеспечение общественного порядка и противодействие преступности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165,0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105,0</a:t>
                      </a:r>
                      <a:endParaRPr lang="ru-RU" sz="1200" dirty="0"/>
                    </a:p>
                  </a:txBody>
                  <a:tcPr/>
                </a:tc>
              </a:tr>
              <a:tr h="256768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Муниципальная политика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10 220,0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10 057,0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 9 868,3</a:t>
                      </a:r>
                      <a:endParaRPr lang="ru-RU" sz="1200" dirty="0"/>
                    </a:p>
                  </a:txBody>
                  <a:tcPr/>
                </a:tc>
              </a:tr>
              <a:tr h="486504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Формирование современной городской среды на территории Усть-Донецкого городского поселения</a:t>
                      </a:r>
                      <a:endParaRPr lang="ru-RU" sz="11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6 176,1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6 176,1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803,0</a:t>
                      </a:r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 smtClean="0"/>
                    </a:p>
                    <a:p>
                      <a:pPr algn="ctr"/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913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ВСЕГО</a:t>
                      </a:r>
                      <a:endParaRPr lang="ru-RU" sz="11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89</a:t>
                      </a:r>
                      <a:r>
                        <a:rPr lang="ru-RU" sz="1200" baseline="0" dirty="0" smtClean="0"/>
                        <a:t> 968,4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92 637,8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40 496,3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167</TotalTime>
  <Words>481</Words>
  <Application>Microsoft Office PowerPoint</Application>
  <PresentationFormat>Экран (4:3)</PresentationFormat>
  <Paragraphs>122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 video</dc:creator>
  <cp:lastModifiedBy>Admin</cp:lastModifiedBy>
  <cp:revision>23</cp:revision>
  <dcterms:created xsi:type="dcterms:W3CDTF">2018-11-30T18:21:44Z</dcterms:created>
  <dcterms:modified xsi:type="dcterms:W3CDTF">2018-12-03T06:16:18Z</dcterms:modified>
</cp:coreProperties>
</file>