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268239321314025"/>
          <c:y val="2.6945308545964029E-2"/>
          <c:w val="0.51174391369993499"/>
          <c:h val="0.867121631547112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структуре расходов, %</c:v>
                </c:pt>
              </c:strCache>
            </c:strRef>
          </c:tx>
          <c:explosion val="25"/>
          <c:dPt>
            <c:idx val="4"/>
            <c:explosion val="31"/>
          </c:dPt>
          <c:cat>
            <c:numRef>
              <c:f>Лист1!$A$2:$A$11</c:f>
              <c:numCache>
                <c:formatCode>General</c:formatCode>
                <c:ptCount val="10"/>
                <c:pt idx="0">
                  <c:v>7.8</c:v>
                </c:pt>
                <c:pt idx="1">
                  <c:v>0.4</c:v>
                </c:pt>
                <c:pt idx="2">
                  <c:v>0.4</c:v>
                </c:pt>
                <c:pt idx="3">
                  <c:v>3.4</c:v>
                </c:pt>
                <c:pt idx="4">
                  <c:v>74.099999999999994</c:v>
                </c:pt>
                <c:pt idx="5" formatCode="0.0">
                  <c:v>0</c:v>
                </c:pt>
                <c:pt idx="6">
                  <c:v>0.3</c:v>
                </c:pt>
                <c:pt idx="7">
                  <c:v>0.3</c:v>
                </c:pt>
                <c:pt idx="8">
                  <c:v>13.2</c:v>
                </c:pt>
                <c:pt idx="9" formatCode="0.0">
                  <c:v>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10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</c:ser>
        <c:dLbls/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60C8D-B2E5-4D7B-82CD-94E2B9098922}" type="doc">
      <dgm:prSet loTypeId="urn:microsoft.com/office/officeart/2005/8/layout/hierarchy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EEE9A83-BD49-457D-AA45-E84808641993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65244A12-DA0D-4C4A-89F2-B4343B70D076}" type="parTrans" cxnId="{53F7CC29-9A0D-49C7-8F86-32246F1CCBE5}">
      <dgm:prSet/>
      <dgm:spPr/>
      <dgm:t>
        <a:bodyPr/>
        <a:lstStyle/>
        <a:p>
          <a:endParaRPr lang="ru-RU"/>
        </a:p>
      </dgm:t>
    </dgm:pt>
    <dgm:pt modelId="{7E5BD25C-5064-477E-999A-7BAC188BBEF1}" type="sibTrans" cxnId="{53F7CC29-9A0D-49C7-8F86-32246F1CCBE5}">
      <dgm:prSet/>
      <dgm:spPr/>
      <dgm:t>
        <a:bodyPr/>
        <a:lstStyle/>
        <a:p>
          <a:endParaRPr lang="ru-RU"/>
        </a:p>
      </dgm:t>
    </dgm:pt>
    <dgm:pt modelId="{9021DE35-F27B-4641-A366-F2E394F39097}">
      <dgm:prSet phldrT="[Текст]"/>
      <dgm:spPr/>
      <dgm:t>
        <a:bodyPr/>
        <a:lstStyle/>
        <a:p>
          <a:r>
            <a:rPr lang="ru-RU" dirty="0" smtClean="0"/>
            <a:t>Доходы</a:t>
          </a:r>
        </a:p>
        <a:p>
          <a:r>
            <a:rPr lang="ru-RU" dirty="0" smtClean="0"/>
            <a:t>(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103 838,2</a:t>
          </a:r>
          <a:r>
            <a:rPr lang="ru-RU" dirty="0" smtClean="0"/>
            <a:t>)</a:t>
          </a:r>
          <a:endParaRPr lang="ru-RU" dirty="0"/>
        </a:p>
      </dgm:t>
    </dgm:pt>
    <dgm:pt modelId="{FF52DA1F-3CD4-4114-847B-4A804B034B8E}" type="parTrans" cxnId="{E7598659-35B1-4F94-BFAA-53770400DCEE}">
      <dgm:prSet/>
      <dgm:spPr/>
      <dgm:t>
        <a:bodyPr/>
        <a:lstStyle/>
        <a:p>
          <a:endParaRPr lang="ru-RU"/>
        </a:p>
      </dgm:t>
    </dgm:pt>
    <dgm:pt modelId="{E644CBFE-BEDB-429C-AA9B-1E4DDD294E6D}" type="sibTrans" cxnId="{E7598659-35B1-4F94-BFAA-53770400DCEE}">
      <dgm:prSet/>
      <dgm:spPr/>
      <dgm:t>
        <a:bodyPr/>
        <a:lstStyle/>
        <a:p>
          <a:endParaRPr lang="ru-RU"/>
        </a:p>
      </dgm:t>
    </dgm:pt>
    <dgm:pt modelId="{54112BE2-4ADD-4612-8088-AFEEB89BD003}">
      <dgm:prSet phldrT="[Текст]"/>
      <dgm:spPr/>
      <dgm:t>
        <a:bodyPr/>
        <a:lstStyle/>
        <a:p>
          <a:r>
            <a:rPr lang="ru-RU" dirty="0" smtClean="0"/>
            <a:t>Налоговые и неналоговые поступления</a:t>
          </a:r>
        </a:p>
        <a:p>
          <a:r>
            <a:rPr lang="ru-RU" dirty="0" smtClean="0"/>
            <a:t>(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31 256,4</a:t>
          </a:r>
          <a:r>
            <a:rPr lang="ru-RU" dirty="0" smtClean="0"/>
            <a:t>)</a:t>
          </a:r>
          <a:endParaRPr lang="ru-RU" dirty="0"/>
        </a:p>
      </dgm:t>
    </dgm:pt>
    <dgm:pt modelId="{77E28834-0494-482E-8855-B45AD119D962}" type="parTrans" cxnId="{7A2CD0DC-0A77-4F71-9C5B-CACC8ADC3C1E}">
      <dgm:prSet/>
      <dgm:spPr/>
      <dgm:t>
        <a:bodyPr/>
        <a:lstStyle/>
        <a:p>
          <a:endParaRPr lang="ru-RU"/>
        </a:p>
      </dgm:t>
    </dgm:pt>
    <dgm:pt modelId="{4930B2F4-6DB6-459F-BFD6-2F39585541F6}" type="sibTrans" cxnId="{7A2CD0DC-0A77-4F71-9C5B-CACC8ADC3C1E}">
      <dgm:prSet/>
      <dgm:spPr/>
      <dgm:t>
        <a:bodyPr/>
        <a:lstStyle/>
        <a:p>
          <a:endParaRPr lang="ru-RU"/>
        </a:p>
      </dgm:t>
    </dgm:pt>
    <dgm:pt modelId="{29E0B536-98DB-4060-ABE6-650AD35D45CC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</a:p>
        <a:p>
          <a:r>
            <a:rPr lang="ru-RU" dirty="0" smtClean="0"/>
            <a:t>(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72 581,8</a:t>
          </a:r>
          <a:r>
            <a:rPr lang="ru-RU" dirty="0" smtClean="0"/>
            <a:t>)</a:t>
          </a:r>
          <a:endParaRPr lang="ru-RU" dirty="0"/>
        </a:p>
      </dgm:t>
    </dgm:pt>
    <dgm:pt modelId="{04F111C0-67DA-4AFF-AE5B-133ED7310155}" type="parTrans" cxnId="{3FBFC0B3-006A-4A85-965C-F1544BE62083}">
      <dgm:prSet/>
      <dgm:spPr/>
      <dgm:t>
        <a:bodyPr/>
        <a:lstStyle/>
        <a:p>
          <a:endParaRPr lang="ru-RU"/>
        </a:p>
      </dgm:t>
    </dgm:pt>
    <dgm:pt modelId="{B4D100BC-6463-4BCC-B8B7-91B133196A43}" type="sibTrans" cxnId="{3FBFC0B3-006A-4A85-965C-F1544BE62083}">
      <dgm:prSet/>
      <dgm:spPr/>
      <dgm:t>
        <a:bodyPr/>
        <a:lstStyle/>
        <a:p>
          <a:endParaRPr lang="ru-RU"/>
        </a:p>
      </dgm:t>
    </dgm:pt>
    <dgm:pt modelId="{2FAA47AB-6978-4EAD-B64C-0070314E8117}">
      <dgm:prSet phldrT="[Текст]"/>
      <dgm:spPr/>
      <dgm:t>
        <a:bodyPr/>
        <a:lstStyle/>
        <a:p>
          <a:r>
            <a:rPr lang="ru-RU" dirty="0" smtClean="0"/>
            <a:t>Расходы</a:t>
          </a:r>
        </a:p>
        <a:p>
          <a:r>
            <a:rPr lang="ru-RU" dirty="0" smtClean="0"/>
            <a:t>(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103 976,1</a:t>
          </a:r>
          <a:r>
            <a:rPr lang="ru-RU" dirty="0" smtClean="0"/>
            <a:t>)</a:t>
          </a:r>
          <a:endParaRPr lang="ru-RU" dirty="0"/>
        </a:p>
      </dgm:t>
    </dgm:pt>
    <dgm:pt modelId="{1413E2D7-C2DB-47BD-B6B9-D1EF5FEDAA82}" type="parTrans" cxnId="{86D80CD2-9143-4620-BEF3-6DF70C8A55E6}">
      <dgm:prSet/>
      <dgm:spPr/>
      <dgm:t>
        <a:bodyPr/>
        <a:lstStyle/>
        <a:p>
          <a:endParaRPr lang="ru-RU"/>
        </a:p>
      </dgm:t>
    </dgm:pt>
    <dgm:pt modelId="{450CB534-1134-4369-924E-DDEF51D78DD8}" type="sibTrans" cxnId="{86D80CD2-9143-4620-BEF3-6DF70C8A55E6}">
      <dgm:prSet/>
      <dgm:spPr/>
      <dgm:t>
        <a:bodyPr/>
        <a:lstStyle/>
        <a:p>
          <a:endParaRPr lang="ru-RU"/>
        </a:p>
      </dgm:t>
    </dgm:pt>
    <dgm:pt modelId="{3E51EEB9-231B-4D43-B59B-E07E9ACF2CB8}">
      <dgm:prSet phldrT="[Текст]"/>
      <dgm:spPr/>
      <dgm:t>
        <a:bodyPr/>
        <a:lstStyle/>
        <a:p>
          <a:r>
            <a:rPr lang="ru-RU" dirty="0" smtClean="0"/>
            <a:t>Дефицит(-)</a:t>
          </a:r>
        </a:p>
        <a:p>
          <a:r>
            <a:rPr lang="ru-RU" dirty="0" err="1" smtClean="0"/>
            <a:t>Профицит</a:t>
          </a:r>
          <a:r>
            <a:rPr lang="ru-RU" dirty="0" smtClean="0"/>
            <a:t>(+)</a:t>
          </a:r>
        </a:p>
        <a:p>
          <a:r>
            <a:rPr lang="ru-RU" dirty="0" smtClean="0"/>
            <a:t>(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-137,9</a:t>
          </a:r>
          <a:r>
            <a:rPr lang="ru-RU" dirty="0" smtClean="0"/>
            <a:t>)</a:t>
          </a:r>
          <a:endParaRPr lang="ru-RU" dirty="0"/>
        </a:p>
      </dgm:t>
    </dgm:pt>
    <dgm:pt modelId="{FCC4D309-7BEC-4161-BED0-3623E5E7AAD7}" type="parTrans" cxnId="{2B4AE394-E5FE-401A-907E-5ABD76B4B4EC}">
      <dgm:prSet/>
      <dgm:spPr/>
      <dgm:t>
        <a:bodyPr/>
        <a:lstStyle/>
        <a:p>
          <a:endParaRPr lang="ru-RU"/>
        </a:p>
      </dgm:t>
    </dgm:pt>
    <dgm:pt modelId="{A6651245-92CD-49A3-8047-5C4F178D2735}" type="sibTrans" cxnId="{2B4AE394-E5FE-401A-907E-5ABD76B4B4EC}">
      <dgm:prSet/>
      <dgm:spPr/>
      <dgm:t>
        <a:bodyPr/>
        <a:lstStyle/>
        <a:p>
          <a:endParaRPr lang="ru-RU"/>
        </a:p>
      </dgm:t>
    </dgm:pt>
    <dgm:pt modelId="{F4DF7488-4582-487D-B147-428914637233}" type="pres">
      <dgm:prSet presAssocID="{2B760C8D-B2E5-4D7B-82CD-94E2B90989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6B92D0-D9B0-4305-AEF5-15186986A1A1}" type="pres">
      <dgm:prSet presAssocID="{7EEE9A83-BD49-457D-AA45-E84808641993}" presName="hierRoot1" presStyleCnt="0"/>
      <dgm:spPr/>
    </dgm:pt>
    <dgm:pt modelId="{8FD169E2-0BC7-47BF-9B55-B58E51E6CA98}" type="pres">
      <dgm:prSet presAssocID="{7EEE9A83-BD49-457D-AA45-E84808641993}" presName="composite" presStyleCnt="0"/>
      <dgm:spPr/>
    </dgm:pt>
    <dgm:pt modelId="{32E0790E-411F-48CC-8C04-88AE8C543181}" type="pres">
      <dgm:prSet presAssocID="{7EEE9A83-BD49-457D-AA45-E84808641993}" presName="background" presStyleLbl="node0" presStyleIdx="0" presStyleCnt="1"/>
      <dgm:spPr/>
    </dgm:pt>
    <dgm:pt modelId="{353C6979-6C32-4885-A7D7-5744895721B3}" type="pres">
      <dgm:prSet presAssocID="{7EEE9A83-BD49-457D-AA45-E84808641993}" presName="text" presStyleLbl="fgAcc0" presStyleIdx="0" presStyleCnt="1">
        <dgm:presLayoutVars>
          <dgm:chPref val="3"/>
        </dgm:presLayoutVars>
      </dgm:prSet>
      <dgm:spPr/>
    </dgm:pt>
    <dgm:pt modelId="{41FDD6DA-2514-4B90-BDBA-B9B4062CA816}" type="pres">
      <dgm:prSet presAssocID="{7EEE9A83-BD49-457D-AA45-E84808641993}" presName="hierChild2" presStyleCnt="0"/>
      <dgm:spPr/>
    </dgm:pt>
    <dgm:pt modelId="{D1AFBAB1-BF95-4859-B249-4A6E9C7C4110}" type="pres">
      <dgm:prSet presAssocID="{FF52DA1F-3CD4-4114-847B-4A804B034B8E}" presName="Name10" presStyleLbl="parChTrans1D2" presStyleIdx="0" presStyleCnt="3"/>
      <dgm:spPr/>
    </dgm:pt>
    <dgm:pt modelId="{A9F64DAD-A296-45F1-B9D4-051C645F5A05}" type="pres">
      <dgm:prSet presAssocID="{9021DE35-F27B-4641-A366-F2E394F39097}" presName="hierRoot2" presStyleCnt="0"/>
      <dgm:spPr/>
    </dgm:pt>
    <dgm:pt modelId="{538C91F8-EA33-4BC6-84FB-C1641AC4DA74}" type="pres">
      <dgm:prSet presAssocID="{9021DE35-F27B-4641-A366-F2E394F39097}" presName="composite2" presStyleCnt="0"/>
      <dgm:spPr/>
    </dgm:pt>
    <dgm:pt modelId="{2B755A2E-76CA-4550-AC1C-852B21E04121}" type="pres">
      <dgm:prSet presAssocID="{9021DE35-F27B-4641-A366-F2E394F39097}" presName="background2" presStyleLbl="node2" presStyleIdx="0" presStyleCnt="3"/>
      <dgm:spPr/>
    </dgm:pt>
    <dgm:pt modelId="{AECEE3C0-2C4D-4BC0-B105-398F1D78A579}" type="pres">
      <dgm:prSet presAssocID="{9021DE35-F27B-4641-A366-F2E394F3909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E1D33-A9D8-4896-8238-998151181F4F}" type="pres">
      <dgm:prSet presAssocID="{9021DE35-F27B-4641-A366-F2E394F39097}" presName="hierChild3" presStyleCnt="0"/>
      <dgm:spPr/>
    </dgm:pt>
    <dgm:pt modelId="{164F25D9-A0AF-4A0E-AD39-38BF210C64C9}" type="pres">
      <dgm:prSet presAssocID="{77E28834-0494-482E-8855-B45AD119D962}" presName="Name17" presStyleLbl="parChTrans1D3" presStyleIdx="0" presStyleCnt="2"/>
      <dgm:spPr/>
    </dgm:pt>
    <dgm:pt modelId="{4FFD438C-2F29-4C08-AB03-124A1D66824F}" type="pres">
      <dgm:prSet presAssocID="{54112BE2-4ADD-4612-8088-AFEEB89BD003}" presName="hierRoot3" presStyleCnt="0"/>
      <dgm:spPr/>
    </dgm:pt>
    <dgm:pt modelId="{7893F531-35B3-4010-99D1-6D2B607449D3}" type="pres">
      <dgm:prSet presAssocID="{54112BE2-4ADD-4612-8088-AFEEB89BD003}" presName="composite3" presStyleCnt="0"/>
      <dgm:spPr/>
    </dgm:pt>
    <dgm:pt modelId="{D8BB6A3E-B8FD-4A3D-AC70-18B6C28672FD}" type="pres">
      <dgm:prSet presAssocID="{54112BE2-4ADD-4612-8088-AFEEB89BD003}" presName="background3" presStyleLbl="node3" presStyleIdx="0" presStyleCnt="2"/>
      <dgm:spPr/>
    </dgm:pt>
    <dgm:pt modelId="{8DF9BFA8-F211-4EC2-B963-13B82B31C5EE}" type="pres">
      <dgm:prSet presAssocID="{54112BE2-4ADD-4612-8088-AFEEB89BD00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C2A4FC-3317-4D9B-8460-E0C1AF3551FE}" type="pres">
      <dgm:prSet presAssocID="{54112BE2-4ADD-4612-8088-AFEEB89BD003}" presName="hierChild4" presStyleCnt="0"/>
      <dgm:spPr/>
    </dgm:pt>
    <dgm:pt modelId="{EC9E1E79-AEAC-4EFF-8767-865C6B19DD8F}" type="pres">
      <dgm:prSet presAssocID="{04F111C0-67DA-4AFF-AE5B-133ED7310155}" presName="Name17" presStyleLbl="parChTrans1D3" presStyleIdx="1" presStyleCnt="2"/>
      <dgm:spPr/>
    </dgm:pt>
    <dgm:pt modelId="{D1754612-C69A-4C9E-9F93-A281C46F60B2}" type="pres">
      <dgm:prSet presAssocID="{29E0B536-98DB-4060-ABE6-650AD35D45CC}" presName="hierRoot3" presStyleCnt="0"/>
      <dgm:spPr/>
    </dgm:pt>
    <dgm:pt modelId="{9127F7CB-EECC-4B9D-A134-78E325A58D5F}" type="pres">
      <dgm:prSet presAssocID="{29E0B536-98DB-4060-ABE6-650AD35D45CC}" presName="composite3" presStyleCnt="0"/>
      <dgm:spPr/>
    </dgm:pt>
    <dgm:pt modelId="{7DF67C40-A70C-4D38-B331-8AA113091246}" type="pres">
      <dgm:prSet presAssocID="{29E0B536-98DB-4060-ABE6-650AD35D45CC}" presName="background3" presStyleLbl="node3" presStyleIdx="1" presStyleCnt="2"/>
      <dgm:spPr/>
    </dgm:pt>
    <dgm:pt modelId="{297C642A-8760-4D14-A1D7-89D365ED428B}" type="pres">
      <dgm:prSet presAssocID="{29E0B536-98DB-4060-ABE6-650AD35D45C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12C595-C45A-4BA6-AC65-C657ADCF473C}" type="pres">
      <dgm:prSet presAssocID="{29E0B536-98DB-4060-ABE6-650AD35D45CC}" presName="hierChild4" presStyleCnt="0"/>
      <dgm:spPr/>
    </dgm:pt>
    <dgm:pt modelId="{41A5E736-3B4F-4946-BA05-2BEBFB1D1EAE}" type="pres">
      <dgm:prSet presAssocID="{1413E2D7-C2DB-47BD-B6B9-D1EF5FEDAA82}" presName="Name10" presStyleLbl="parChTrans1D2" presStyleIdx="1" presStyleCnt="3"/>
      <dgm:spPr/>
    </dgm:pt>
    <dgm:pt modelId="{8E880CA7-09E5-4DC7-9B4B-8672AA80B840}" type="pres">
      <dgm:prSet presAssocID="{2FAA47AB-6978-4EAD-B64C-0070314E8117}" presName="hierRoot2" presStyleCnt="0"/>
      <dgm:spPr/>
    </dgm:pt>
    <dgm:pt modelId="{CEB4A5A2-8B58-4F94-B127-01503A1B32AA}" type="pres">
      <dgm:prSet presAssocID="{2FAA47AB-6978-4EAD-B64C-0070314E8117}" presName="composite2" presStyleCnt="0"/>
      <dgm:spPr/>
    </dgm:pt>
    <dgm:pt modelId="{B256B9FC-5EC0-484F-92A3-9ADABE5D8267}" type="pres">
      <dgm:prSet presAssocID="{2FAA47AB-6978-4EAD-B64C-0070314E8117}" presName="background2" presStyleLbl="node2" presStyleIdx="1" presStyleCnt="3"/>
      <dgm:spPr/>
    </dgm:pt>
    <dgm:pt modelId="{E82AF08B-CF27-4B5A-BFC1-D4C68C987B3B}" type="pres">
      <dgm:prSet presAssocID="{2FAA47AB-6978-4EAD-B64C-0070314E811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D7C90-B5AC-445F-839F-287AACDFD6CB}" type="pres">
      <dgm:prSet presAssocID="{2FAA47AB-6978-4EAD-B64C-0070314E8117}" presName="hierChild3" presStyleCnt="0"/>
      <dgm:spPr/>
    </dgm:pt>
    <dgm:pt modelId="{BD2BEA74-F121-47C5-83F7-07CCCE260DAB}" type="pres">
      <dgm:prSet presAssocID="{FCC4D309-7BEC-4161-BED0-3623E5E7AAD7}" presName="Name10" presStyleLbl="parChTrans1D2" presStyleIdx="2" presStyleCnt="3"/>
      <dgm:spPr/>
    </dgm:pt>
    <dgm:pt modelId="{3F1C735B-CD9D-474B-9C4D-97309495970B}" type="pres">
      <dgm:prSet presAssocID="{3E51EEB9-231B-4D43-B59B-E07E9ACF2CB8}" presName="hierRoot2" presStyleCnt="0"/>
      <dgm:spPr/>
    </dgm:pt>
    <dgm:pt modelId="{7DD186D3-8CB2-4D76-AA65-82C439A7911D}" type="pres">
      <dgm:prSet presAssocID="{3E51EEB9-231B-4D43-B59B-E07E9ACF2CB8}" presName="composite2" presStyleCnt="0"/>
      <dgm:spPr/>
    </dgm:pt>
    <dgm:pt modelId="{26F8D27D-4D39-4114-AE24-E5C71D2BBA1B}" type="pres">
      <dgm:prSet presAssocID="{3E51EEB9-231B-4D43-B59B-E07E9ACF2CB8}" presName="background2" presStyleLbl="node2" presStyleIdx="2" presStyleCnt="3"/>
      <dgm:spPr/>
    </dgm:pt>
    <dgm:pt modelId="{93410E69-D9F8-4252-B82D-9B7DB513CC43}" type="pres">
      <dgm:prSet presAssocID="{3E51EEB9-231B-4D43-B59B-E07E9ACF2CB8}" presName="text2" presStyleLbl="fgAcc2" presStyleIdx="2" presStyleCnt="3">
        <dgm:presLayoutVars>
          <dgm:chPref val="3"/>
        </dgm:presLayoutVars>
      </dgm:prSet>
      <dgm:spPr/>
    </dgm:pt>
    <dgm:pt modelId="{2AC44E5F-C65D-48E0-8E4F-17A2E2C9049F}" type="pres">
      <dgm:prSet presAssocID="{3E51EEB9-231B-4D43-B59B-E07E9ACF2CB8}" presName="hierChild3" presStyleCnt="0"/>
      <dgm:spPr/>
    </dgm:pt>
  </dgm:ptLst>
  <dgm:cxnLst>
    <dgm:cxn modelId="{AC372244-FCBF-4FE8-B59C-289FB4EF1D06}" type="presOf" srcId="{7EEE9A83-BD49-457D-AA45-E84808641993}" destId="{353C6979-6C32-4885-A7D7-5744895721B3}" srcOrd="0" destOrd="0" presId="urn:microsoft.com/office/officeart/2005/8/layout/hierarchy1"/>
    <dgm:cxn modelId="{0A0CEEAD-65E1-4BD8-B0BA-2CB372148108}" type="presOf" srcId="{1413E2D7-C2DB-47BD-B6B9-D1EF5FEDAA82}" destId="{41A5E736-3B4F-4946-BA05-2BEBFB1D1EAE}" srcOrd="0" destOrd="0" presId="urn:microsoft.com/office/officeart/2005/8/layout/hierarchy1"/>
    <dgm:cxn modelId="{53F7CC29-9A0D-49C7-8F86-32246F1CCBE5}" srcId="{2B760C8D-B2E5-4D7B-82CD-94E2B9098922}" destId="{7EEE9A83-BD49-457D-AA45-E84808641993}" srcOrd="0" destOrd="0" parTransId="{65244A12-DA0D-4C4A-89F2-B4343B70D076}" sibTransId="{7E5BD25C-5064-477E-999A-7BAC188BBEF1}"/>
    <dgm:cxn modelId="{86D80CD2-9143-4620-BEF3-6DF70C8A55E6}" srcId="{7EEE9A83-BD49-457D-AA45-E84808641993}" destId="{2FAA47AB-6978-4EAD-B64C-0070314E8117}" srcOrd="1" destOrd="0" parTransId="{1413E2D7-C2DB-47BD-B6B9-D1EF5FEDAA82}" sibTransId="{450CB534-1134-4369-924E-DDEF51D78DD8}"/>
    <dgm:cxn modelId="{718F8B1D-8490-4D8D-A88F-10202BB02F50}" type="presOf" srcId="{54112BE2-4ADD-4612-8088-AFEEB89BD003}" destId="{8DF9BFA8-F211-4EC2-B963-13B82B31C5EE}" srcOrd="0" destOrd="0" presId="urn:microsoft.com/office/officeart/2005/8/layout/hierarchy1"/>
    <dgm:cxn modelId="{C716770E-BB3C-4038-B9C3-7D49C7F6641B}" type="presOf" srcId="{FF52DA1F-3CD4-4114-847B-4A804B034B8E}" destId="{D1AFBAB1-BF95-4859-B249-4A6E9C7C4110}" srcOrd="0" destOrd="0" presId="urn:microsoft.com/office/officeart/2005/8/layout/hierarchy1"/>
    <dgm:cxn modelId="{3FBFC0B3-006A-4A85-965C-F1544BE62083}" srcId="{9021DE35-F27B-4641-A366-F2E394F39097}" destId="{29E0B536-98DB-4060-ABE6-650AD35D45CC}" srcOrd="1" destOrd="0" parTransId="{04F111C0-67DA-4AFF-AE5B-133ED7310155}" sibTransId="{B4D100BC-6463-4BCC-B8B7-91B133196A43}"/>
    <dgm:cxn modelId="{94147A5D-8CAB-4422-8097-F78CE9F6E264}" type="presOf" srcId="{9021DE35-F27B-4641-A366-F2E394F39097}" destId="{AECEE3C0-2C4D-4BC0-B105-398F1D78A579}" srcOrd="0" destOrd="0" presId="urn:microsoft.com/office/officeart/2005/8/layout/hierarchy1"/>
    <dgm:cxn modelId="{CCAA97F7-E128-4D78-BB38-9CF49E97AFD8}" type="presOf" srcId="{FCC4D309-7BEC-4161-BED0-3623E5E7AAD7}" destId="{BD2BEA74-F121-47C5-83F7-07CCCE260DAB}" srcOrd="0" destOrd="0" presId="urn:microsoft.com/office/officeart/2005/8/layout/hierarchy1"/>
    <dgm:cxn modelId="{242E4317-8FB0-4A37-889F-6FC89A6CCD17}" type="presOf" srcId="{3E51EEB9-231B-4D43-B59B-E07E9ACF2CB8}" destId="{93410E69-D9F8-4252-B82D-9B7DB513CC43}" srcOrd="0" destOrd="0" presId="urn:microsoft.com/office/officeart/2005/8/layout/hierarchy1"/>
    <dgm:cxn modelId="{7A2CD0DC-0A77-4F71-9C5B-CACC8ADC3C1E}" srcId="{9021DE35-F27B-4641-A366-F2E394F39097}" destId="{54112BE2-4ADD-4612-8088-AFEEB89BD003}" srcOrd="0" destOrd="0" parTransId="{77E28834-0494-482E-8855-B45AD119D962}" sibTransId="{4930B2F4-6DB6-459F-BFD6-2F39585541F6}"/>
    <dgm:cxn modelId="{E7598659-35B1-4F94-BFAA-53770400DCEE}" srcId="{7EEE9A83-BD49-457D-AA45-E84808641993}" destId="{9021DE35-F27B-4641-A366-F2E394F39097}" srcOrd="0" destOrd="0" parTransId="{FF52DA1F-3CD4-4114-847B-4A804B034B8E}" sibTransId="{E644CBFE-BEDB-429C-AA9B-1E4DDD294E6D}"/>
    <dgm:cxn modelId="{2B4AE394-E5FE-401A-907E-5ABD76B4B4EC}" srcId="{7EEE9A83-BD49-457D-AA45-E84808641993}" destId="{3E51EEB9-231B-4D43-B59B-E07E9ACF2CB8}" srcOrd="2" destOrd="0" parTransId="{FCC4D309-7BEC-4161-BED0-3623E5E7AAD7}" sibTransId="{A6651245-92CD-49A3-8047-5C4F178D2735}"/>
    <dgm:cxn modelId="{45124B13-10C4-46C8-A5F5-7582795BDB06}" type="presOf" srcId="{2FAA47AB-6978-4EAD-B64C-0070314E8117}" destId="{E82AF08B-CF27-4B5A-BFC1-D4C68C987B3B}" srcOrd="0" destOrd="0" presId="urn:microsoft.com/office/officeart/2005/8/layout/hierarchy1"/>
    <dgm:cxn modelId="{8BD693F9-5737-4475-AC99-17D7B864EFFD}" type="presOf" srcId="{77E28834-0494-482E-8855-B45AD119D962}" destId="{164F25D9-A0AF-4A0E-AD39-38BF210C64C9}" srcOrd="0" destOrd="0" presId="urn:microsoft.com/office/officeart/2005/8/layout/hierarchy1"/>
    <dgm:cxn modelId="{41943D65-7713-4BFA-9766-4E86D2B0A313}" type="presOf" srcId="{2B760C8D-B2E5-4D7B-82CD-94E2B9098922}" destId="{F4DF7488-4582-487D-B147-428914637233}" srcOrd="0" destOrd="0" presId="urn:microsoft.com/office/officeart/2005/8/layout/hierarchy1"/>
    <dgm:cxn modelId="{DAE5AC8F-7DAC-4CA3-B63B-73AAB476729F}" type="presOf" srcId="{29E0B536-98DB-4060-ABE6-650AD35D45CC}" destId="{297C642A-8760-4D14-A1D7-89D365ED428B}" srcOrd="0" destOrd="0" presId="urn:microsoft.com/office/officeart/2005/8/layout/hierarchy1"/>
    <dgm:cxn modelId="{CE94FDA2-AF6B-4C1E-99F4-4D693E58CA34}" type="presOf" srcId="{04F111C0-67DA-4AFF-AE5B-133ED7310155}" destId="{EC9E1E79-AEAC-4EFF-8767-865C6B19DD8F}" srcOrd="0" destOrd="0" presId="urn:microsoft.com/office/officeart/2005/8/layout/hierarchy1"/>
    <dgm:cxn modelId="{27699B64-263A-4D37-99D6-C5291713A126}" type="presParOf" srcId="{F4DF7488-4582-487D-B147-428914637233}" destId="{766B92D0-D9B0-4305-AEF5-15186986A1A1}" srcOrd="0" destOrd="0" presId="urn:microsoft.com/office/officeart/2005/8/layout/hierarchy1"/>
    <dgm:cxn modelId="{14643C90-76FE-47FD-9018-31CCA4EF89CA}" type="presParOf" srcId="{766B92D0-D9B0-4305-AEF5-15186986A1A1}" destId="{8FD169E2-0BC7-47BF-9B55-B58E51E6CA98}" srcOrd="0" destOrd="0" presId="urn:microsoft.com/office/officeart/2005/8/layout/hierarchy1"/>
    <dgm:cxn modelId="{1D5621FF-4105-4A5D-B341-F266C967F244}" type="presParOf" srcId="{8FD169E2-0BC7-47BF-9B55-B58E51E6CA98}" destId="{32E0790E-411F-48CC-8C04-88AE8C543181}" srcOrd="0" destOrd="0" presId="urn:microsoft.com/office/officeart/2005/8/layout/hierarchy1"/>
    <dgm:cxn modelId="{F31F1F33-7DC1-4178-ACFB-FA3CDF93ED6D}" type="presParOf" srcId="{8FD169E2-0BC7-47BF-9B55-B58E51E6CA98}" destId="{353C6979-6C32-4885-A7D7-5744895721B3}" srcOrd="1" destOrd="0" presId="urn:microsoft.com/office/officeart/2005/8/layout/hierarchy1"/>
    <dgm:cxn modelId="{DB0D7838-8A56-4F19-A5A1-76B51B7274E7}" type="presParOf" srcId="{766B92D0-D9B0-4305-AEF5-15186986A1A1}" destId="{41FDD6DA-2514-4B90-BDBA-B9B4062CA816}" srcOrd="1" destOrd="0" presId="urn:microsoft.com/office/officeart/2005/8/layout/hierarchy1"/>
    <dgm:cxn modelId="{31FB546B-ACFE-44D0-B9CE-A0B35902F5D0}" type="presParOf" srcId="{41FDD6DA-2514-4B90-BDBA-B9B4062CA816}" destId="{D1AFBAB1-BF95-4859-B249-4A6E9C7C4110}" srcOrd="0" destOrd="0" presId="urn:microsoft.com/office/officeart/2005/8/layout/hierarchy1"/>
    <dgm:cxn modelId="{E7E03A19-CC25-46AA-B75C-B5E58B649D7D}" type="presParOf" srcId="{41FDD6DA-2514-4B90-BDBA-B9B4062CA816}" destId="{A9F64DAD-A296-45F1-B9D4-051C645F5A05}" srcOrd="1" destOrd="0" presId="urn:microsoft.com/office/officeart/2005/8/layout/hierarchy1"/>
    <dgm:cxn modelId="{37E60F4A-9205-49AA-A9F9-076498DBAA38}" type="presParOf" srcId="{A9F64DAD-A296-45F1-B9D4-051C645F5A05}" destId="{538C91F8-EA33-4BC6-84FB-C1641AC4DA74}" srcOrd="0" destOrd="0" presId="urn:microsoft.com/office/officeart/2005/8/layout/hierarchy1"/>
    <dgm:cxn modelId="{658F23A1-9CA0-4FBC-AC5B-3BAECC22F20D}" type="presParOf" srcId="{538C91F8-EA33-4BC6-84FB-C1641AC4DA74}" destId="{2B755A2E-76CA-4550-AC1C-852B21E04121}" srcOrd="0" destOrd="0" presId="urn:microsoft.com/office/officeart/2005/8/layout/hierarchy1"/>
    <dgm:cxn modelId="{FE472F27-E4BE-419B-BA7A-85691CA4B5C3}" type="presParOf" srcId="{538C91F8-EA33-4BC6-84FB-C1641AC4DA74}" destId="{AECEE3C0-2C4D-4BC0-B105-398F1D78A579}" srcOrd="1" destOrd="0" presId="urn:microsoft.com/office/officeart/2005/8/layout/hierarchy1"/>
    <dgm:cxn modelId="{058C1724-0711-4EC9-A7CD-AAA3A516E13A}" type="presParOf" srcId="{A9F64DAD-A296-45F1-B9D4-051C645F5A05}" destId="{C02E1D33-A9D8-4896-8238-998151181F4F}" srcOrd="1" destOrd="0" presId="urn:microsoft.com/office/officeart/2005/8/layout/hierarchy1"/>
    <dgm:cxn modelId="{7A72A196-6782-4E30-BD37-979E5357BD61}" type="presParOf" srcId="{C02E1D33-A9D8-4896-8238-998151181F4F}" destId="{164F25D9-A0AF-4A0E-AD39-38BF210C64C9}" srcOrd="0" destOrd="0" presId="urn:microsoft.com/office/officeart/2005/8/layout/hierarchy1"/>
    <dgm:cxn modelId="{7448826C-F43C-4107-B7C2-FD696D838019}" type="presParOf" srcId="{C02E1D33-A9D8-4896-8238-998151181F4F}" destId="{4FFD438C-2F29-4C08-AB03-124A1D66824F}" srcOrd="1" destOrd="0" presId="urn:microsoft.com/office/officeart/2005/8/layout/hierarchy1"/>
    <dgm:cxn modelId="{2D61A0CA-3A82-40C9-AF12-E3D44E1C800C}" type="presParOf" srcId="{4FFD438C-2F29-4C08-AB03-124A1D66824F}" destId="{7893F531-35B3-4010-99D1-6D2B607449D3}" srcOrd="0" destOrd="0" presId="urn:microsoft.com/office/officeart/2005/8/layout/hierarchy1"/>
    <dgm:cxn modelId="{2F6D2C2A-362C-450F-8494-4C4D1BE29D0A}" type="presParOf" srcId="{7893F531-35B3-4010-99D1-6D2B607449D3}" destId="{D8BB6A3E-B8FD-4A3D-AC70-18B6C28672FD}" srcOrd="0" destOrd="0" presId="urn:microsoft.com/office/officeart/2005/8/layout/hierarchy1"/>
    <dgm:cxn modelId="{829A8C62-54E6-4444-BF5A-9905D41F08FE}" type="presParOf" srcId="{7893F531-35B3-4010-99D1-6D2B607449D3}" destId="{8DF9BFA8-F211-4EC2-B963-13B82B31C5EE}" srcOrd="1" destOrd="0" presId="urn:microsoft.com/office/officeart/2005/8/layout/hierarchy1"/>
    <dgm:cxn modelId="{A7FD3D0E-2F72-4114-B144-2B02E020EBB0}" type="presParOf" srcId="{4FFD438C-2F29-4C08-AB03-124A1D66824F}" destId="{A6C2A4FC-3317-4D9B-8460-E0C1AF3551FE}" srcOrd="1" destOrd="0" presId="urn:microsoft.com/office/officeart/2005/8/layout/hierarchy1"/>
    <dgm:cxn modelId="{95DE1757-4474-442D-917D-6A27C6CD6051}" type="presParOf" srcId="{C02E1D33-A9D8-4896-8238-998151181F4F}" destId="{EC9E1E79-AEAC-4EFF-8767-865C6B19DD8F}" srcOrd="2" destOrd="0" presId="urn:microsoft.com/office/officeart/2005/8/layout/hierarchy1"/>
    <dgm:cxn modelId="{CCE61619-C76D-4384-9BB2-ED8A03FD1CF5}" type="presParOf" srcId="{C02E1D33-A9D8-4896-8238-998151181F4F}" destId="{D1754612-C69A-4C9E-9F93-A281C46F60B2}" srcOrd="3" destOrd="0" presId="urn:microsoft.com/office/officeart/2005/8/layout/hierarchy1"/>
    <dgm:cxn modelId="{2A8BA133-D8E9-445B-8030-2EBD78F2D9EB}" type="presParOf" srcId="{D1754612-C69A-4C9E-9F93-A281C46F60B2}" destId="{9127F7CB-EECC-4B9D-A134-78E325A58D5F}" srcOrd="0" destOrd="0" presId="urn:microsoft.com/office/officeart/2005/8/layout/hierarchy1"/>
    <dgm:cxn modelId="{81AF023B-F90D-470C-81E7-E1D51140158E}" type="presParOf" srcId="{9127F7CB-EECC-4B9D-A134-78E325A58D5F}" destId="{7DF67C40-A70C-4D38-B331-8AA113091246}" srcOrd="0" destOrd="0" presId="urn:microsoft.com/office/officeart/2005/8/layout/hierarchy1"/>
    <dgm:cxn modelId="{EA12205E-8044-46A7-85A9-E0D771F9E204}" type="presParOf" srcId="{9127F7CB-EECC-4B9D-A134-78E325A58D5F}" destId="{297C642A-8760-4D14-A1D7-89D365ED428B}" srcOrd="1" destOrd="0" presId="urn:microsoft.com/office/officeart/2005/8/layout/hierarchy1"/>
    <dgm:cxn modelId="{5F3C96EB-9C39-49D4-937D-7FBC9E38B417}" type="presParOf" srcId="{D1754612-C69A-4C9E-9F93-A281C46F60B2}" destId="{8612C595-C45A-4BA6-AC65-C657ADCF473C}" srcOrd="1" destOrd="0" presId="urn:microsoft.com/office/officeart/2005/8/layout/hierarchy1"/>
    <dgm:cxn modelId="{248BD413-578A-4A51-B26C-0F44E4FC74C4}" type="presParOf" srcId="{41FDD6DA-2514-4B90-BDBA-B9B4062CA816}" destId="{41A5E736-3B4F-4946-BA05-2BEBFB1D1EAE}" srcOrd="2" destOrd="0" presId="urn:microsoft.com/office/officeart/2005/8/layout/hierarchy1"/>
    <dgm:cxn modelId="{707746BA-36A5-4C9E-96C8-106BBB16A472}" type="presParOf" srcId="{41FDD6DA-2514-4B90-BDBA-B9B4062CA816}" destId="{8E880CA7-09E5-4DC7-9B4B-8672AA80B840}" srcOrd="3" destOrd="0" presId="urn:microsoft.com/office/officeart/2005/8/layout/hierarchy1"/>
    <dgm:cxn modelId="{C54D75AB-8C50-4586-BBB5-ABACBEFD272D}" type="presParOf" srcId="{8E880CA7-09E5-4DC7-9B4B-8672AA80B840}" destId="{CEB4A5A2-8B58-4F94-B127-01503A1B32AA}" srcOrd="0" destOrd="0" presId="urn:microsoft.com/office/officeart/2005/8/layout/hierarchy1"/>
    <dgm:cxn modelId="{DC5D94AB-9C15-432A-9660-CCDF3CC50B6F}" type="presParOf" srcId="{CEB4A5A2-8B58-4F94-B127-01503A1B32AA}" destId="{B256B9FC-5EC0-484F-92A3-9ADABE5D8267}" srcOrd="0" destOrd="0" presId="urn:microsoft.com/office/officeart/2005/8/layout/hierarchy1"/>
    <dgm:cxn modelId="{C3CAC726-0918-47AF-8882-45DB3193F53A}" type="presParOf" srcId="{CEB4A5A2-8B58-4F94-B127-01503A1B32AA}" destId="{E82AF08B-CF27-4B5A-BFC1-D4C68C987B3B}" srcOrd="1" destOrd="0" presId="urn:microsoft.com/office/officeart/2005/8/layout/hierarchy1"/>
    <dgm:cxn modelId="{CE9374DA-18DA-4D64-9939-7BF9D3E8991A}" type="presParOf" srcId="{8E880CA7-09E5-4DC7-9B4B-8672AA80B840}" destId="{E36D7C90-B5AC-445F-839F-287AACDFD6CB}" srcOrd="1" destOrd="0" presId="urn:microsoft.com/office/officeart/2005/8/layout/hierarchy1"/>
    <dgm:cxn modelId="{C10706C7-9033-4E92-815C-2D57167F2CB7}" type="presParOf" srcId="{41FDD6DA-2514-4B90-BDBA-B9B4062CA816}" destId="{BD2BEA74-F121-47C5-83F7-07CCCE260DAB}" srcOrd="4" destOrd="0" presId="urn:microsoft.com/office/officeart/2005/8/layout/hierarchy1"/>
    <dgm:cxn modelId="{7A2A9590-37A6-47ED-B4F4-D14BF716F4DE}" type="presParOf" srcId="{41FDD6DA-2514-4B90-BDBA-B9B4062CA816}" destId="{3F1C735B-CD9D-474B-9C4D-97309495970B}" srcOrd="5" destOrd="0" presId="urn:microsoft.com/office/officeart/2005/8/layout/hierarchy1"/>
    <dgm:cxn modelId="{DB7F983C-F117-42D0-8E5B-58F3BB781CE7}" type="presParOf" srcId="{3F1C735B-CD9D-474B-9C4D-97309495970B}" destId="{7DD186D3-8CB2-4D76-AA65-82C439A7911D}" srcOrd="0" destOrd="0" presId="urn:microsoft.com/office/officeart/2005/8/layout/hierarchy1"/>
    <dgm:cxn modelId="{0D069379-0745-4DC0-A18C-6B67900CDED9}" type="presParOf" srcId="{7DD186D3-8CB2-4D76-AA65-82C439A7911D}" destId="{26F8D27D-4D39-4114-AE24-E5C71D2BBA1B}" srcOrd="0" destOrd="0" presId="urn:microsoft.com/office/officeart/2005/8/layout/hierarchy1"/>
    <dgm:cxn modelId="{B5051FD1-B9E1-45D6-BAE6-AEBDE22FDA40}" type="presParOf" srcId="{7DD186D3-8CB2-4D76-AA65-82C439A7911D}" destId="{93410E69-D9F8-4252-B82D-9B7DB513CC43}" srcOrd="1" destOrd="0" presId="urn:microsoft.com/office/officeart/2005/8/layout/hierarchy1"/>
    <dgm:cxn modelId="{2236AD3F-FFBD-4C30-AD2D-18A787FCC7FA}" type="presParOf" srcId="{3F1C735B-CD9D-474B-9C4D-97309495970B}" destId="{2AC44E5F-C65D-48E0-8E4F-17A2E2C904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2BEA74-F121-47C5-83F7-07CCCE260DAB}">
      <dsp:nvSpPr>
        <dsp:cNvPr id="0" name=""/>
        <dsp:cNvSpPr/>
      </dsp:nvSpPr>
      <dsp:spPr>
        <a:xfrm>
          <a:off x="3669431" y="1192802"/>
          <a:ext cx="1921664" cy="45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15"/>
              </a:lnTo>
              <a:lnTo>
                <a:pt x="1921664" y="311615"/>
              </a:lnTo>
              <a:lnTo>
                <a:pt x="1921664" y="457268"/>
              </a:lnTo>
            </a:path>
          </a:pathLst>
        </a:custGeom>
        <a:noFill/>
        <a:ln w="11429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5E736-3B4F-4946-BA05-2BEBFB1D1EAE}">
      <dsp:nvSpPr>
        <dsp:cNvPr id="0" name=""/>
        <dsp:cNvSpPr/>
      </dsp:nvSpPr>
      <dsp:spPr>
        <a:xfrm>
          <a:off x="3623711" y="1192802"/>
          <a:ext cx="91440" cy="457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268"/>
              </a:lnTo>
            </a:path>
          </a:pathLst>
        </a:custGeom>
        <a:noFill/>
        <a:ln w="11429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E1E79-AEAC-4EFF-8767-865C6B19DD8F}">
      <dsp:nvSpPr>
        <dsp:cNvPr id="0" name=""/>
        <dsp:cNvSpPr/>
      </dsp:nvSpPr>
      <dsp:spPr>
        <a:xfrm>
          <a:off x="1747767" y="2648463"/>
          <a:ext cx="960832" cy="45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15"/>
              </a:lnTo>
              <a:lnTo>
                <a:pt x="960832" y="311615"/>
              </a:lnTo>
              <a:lnTo>
                <a:pt x="960832" y="457268"/>
              </a:lnTo>
            </a:path>
          </a:pathLst>
        </a:custGeom>
        <a:noFill/>
        <a:ln w="11429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F25D9-A0AF-4A0E-AD39-38BF210C64C9}">
      <dsp:nvSpPr>
        <dsp:cNvPr id="0" name=""/>
        <dsp:cNvSpPr/>
      </dsp:nvSpPr>
      <dsp:spPr>
        <a:xfrm>
          <a:off x="786935" y="2648463"/>
          <a:ext cx="960832" cy="457268"/>
        </a:xfrm>
        <a:custGeom>
          <a:avLst/>
          <a:gdLst/>
          <a:ahLst/>
          <a:cxnLst/>
          <a:rect l="0" t="0" r="0" b="0"/>
          <a:pathLst>
            <a:path>
              <a:moveTo>
                <a:pt x="960832" y="0"/>
              </a:moveTo>
              <a:lnTo>
                <a:pt x="960832" y="311615"/>
              </a:lnTo>
              <a:lnTo>
                <a:pt x="0" y="311615"/>
              </a:lnTo>
              <a:lnTo>
                <a:pt x="0" y="457268"/>
              </a:lnTo>
            </a:path>
          </a:pathLst>
        </a:custGeom>
        <a:noFill/>
        <a:ln w="11429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FBAB1-BF95-4859-B249-4A6E9C7C4110}">
      <dsp:nvSpPr>
        <dsp:cNvPr id="0" name=""/>
        <dsp:cNvSpPr/>
      </dsp:nvSpPr>
      <dsp:spPr>
        <a:xfrm>
          <a:off x="1747767" y="1192802"/>
          <a:ext cx="1921664" cy="457268"/>
        </a:xfrm>
        <a:custGeom>
          <a:avLst/>
          <a:gdLst/>
          <a:ahLst/>
          <a:cxnLst/>
          <a:rect l="0" t="0" r="0" b="0"/>
          <a:pathLst>
            <a:path>
              <a:moveTo>
                <a:pt x="1921664" y="0"/>
              </a:moveTo>
              <a:lnTo>
                <a:pt x="1921664" y="311615"/>
              </a:lnTo>
              <a:lnTo>
                <a:pt x="0" y="311615"/>
              </a:lnTo>
              <a:lnTo>
                <a:pt x="0" y="457268"/>
              </a:lnTo>
            </a:path>
          </a:pathLst>
        </a:custGeom>
        <a:noFill/>
        <a:ln w="11429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790E-411F-48CC-8C04-88AE8C543181}">
      <dsp:nvSpPr>
        <dsp:cNvPr id="0" name=""/>
        <dsp:cNvSpPr/>
      </dsp:nvSpPr>
      <dsp:spPr>
        <a:xfrm>
          <a:off x="2883296" y="194410"/>
          <a:ext cx="1572270" cy="99839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C6979-6C32-4885-A7D7-5744895721B3}">
      <dsp:nvSpPr>
        <dsp:cNvPr id="0" name=""/>
        <dsp:cNvSpPr/>
      </dsp:nvSpPr>
      <dsp:spPr>
        <a:xfrm>
          <a:off x="3057993" y="360372"/>
          <a:ext cx="1572270" cy="99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</a:t>
          </a:r>
          <a:endParaRPr lang="ru-RU" sz="1400" kern="1200" dirty="0"/>
        </a:p>
      </dsp:txBody>
      <dsp:txXfrm>
        <a:off x="3057993" y="360372"/>
        <a:ext cx="1572270" cy="998391"/>
      </dsp:txXfrm>
    </dsp:sp>
    <dsp:sp modelId="{2B755A2E-76CA-4550-AC1C-852B21E04121}">
      <dsp:nvSpPr>
        <dsp:cNvPr id="0" name=""/>
        <dsp:cNvSpPr/>
      </dsp:nvSpPr>
      <dsp:spPr>
        <a:xfrm>
          <a:off x="961632" y="1650071"/>
          <a:ext cx="1572270" cy="99839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EE3C0-2C4D-4BC0-B105-398F1D78A579}">
      <dsp:nvSpPr>
        <dsp:cNvPr id="0" name=""/>
        <dsp:cNvSpPr/>
      </dsp:nvSpPr>
      <dsp:spPr>
        <a:xfrm>
          <a:off x="1136328" y="1816032"/>
          <a:ext cx="1572270" cy="99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103 838,2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1136328" y="1816032"/>
        <a:ext cx="1572270" cy="998391"/>
      </dsp:txXfrm>
    </dsp:sp>
    <dsp:sp modelId="{D8BB6A3E-B8FD-4A3D-AC70-18B6C28672FD}">
      <dsp:nvSpPr>
        <dsp:cNvPr id="0" name=""/>
        <dsp:cNvSpPr/>
      </dsp:nvSpPr>
      <dsp:spPr>
        <a:xfrm>
          <a:off x="799" y="3105731"/>
          <a:ext cx="1572270" cy="99839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9BFA8-F211-4EC2-B963-13B82B31C5EE}">
      <dsp:nvSpPr>
        <dsp:cNvPr id="0" name=""/>
        <dsp:cNvSpPr/>
      </dsp:nvSpPr>
      <dsp:spPr>
        <a:xfrm>
          <a:off x="175496" y="3271693"/>
          <a:ext cx="1572270" cy="99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и неналоговые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31 256,4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175496" y="3271693"/>
        <a:ext cx="1572270" cy="998391"/>
      </dsp:txXfrm>
    </dsp:sp>
    <dsp:sp modelId="{7DF67C40-A70C-4D38-B331-8AA113091246}">
      <dsp:nvSpPr>
        <dsp:cNvPr id="0" name=""/>
        <dsp:cNvSpPr/>
      </dsp:nvSpPr>
      <dsp:spPr>
        <a:xfrm>
          <a:off x="1922464" y="3105731"/>
          <a:ext cx="1572270" cy="99839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C642A-8760-4D14-A1D7-89D365ED428B}">
      <dsp:nvSpPr>
        <dsp:cNvPr id="0" name=""/>
        <dsp:cNvSpPr/>
      </dsp:nvSpPr>
      <dsp:spPr>
        <a:xfrm>
          <a:off x="2097160" y="3271693"/>
          <a:ext cx="1572270" cy="99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72 581,8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2097160" y="3271693"/>
        <a:ext cx="1572270" cy="998391"/>
      </dsp:txXfrm>
    </dsp:sp>
    <dsp:sp modelId="{B256B9FC-5EC0-484F-92A3-9ADABE5D8267}">
      <dsp:nvSpPr>
        <dsp:cNvPr id="0" name=""/>
        <dsp:cNvSpPr/>
      </dsp:nvSpPr>
      <dsp:spPr>
        <a:xfrm>
          <a:off x="2883296" y="1650071"/>
          <a:ext cx="1572270" cy="99839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AF08B-CF27-4B5A-BFC1-D4C68C987B3B}">
      <dsp:nvSpPr>
        <dsp:cNvPr id="0" name=""/>
        <dsp:cNvSpPr/>
      </dsp:nvSpPr>
      <dsp:spPr>
        <a:xfrm>
          <a:off x="3057993" y="1816032"/>
          <a:ext cx="1572270" cy="99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103 976,1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3057993" y="1816032"/>
        <a:ext cx="1572270" cy="998391"/>
      </dsp:txXfrm>
    </dsp:sp>
    <dsp:sp modelId="{26F8D27D-4D39-4114-AE24-E5C71D2BBA1B}">
      <dsp:nvSpPr>
        <dsp:cNvPr id="0" name=""/>
        <dsp:cNvSpPr/>
      </dsp:nvSpPr>
      <dsp:spPr>
        <a:xfrm>
          <a:off x="4804960" y="1650071"/>
          <a:ext cx="1572270" cy="99839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10E69-D9F8-4252-B82D-9B7DB513CC43}">
      <dsp:nvSpPr>
        <dsp:cNvPr id="0" name=""/>
        <dsp:cNvSpPr/>
      </dsp:nvSpPr>
      <dsp:spPr>
        <a:xfrm>
          <a:off x="4979657" y="1816032"/>
          <a:ext cx="1572270" cy="99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Дефицит(-)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Профицит</a:t>
          </a:r>
          <a:r>
            <a:rPr lang="ru-RU" sz="1400" kern="1200" dirty="0" smtClean="0"/>
            <a:t>(+)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-137,9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4979657" y="1816032"/>
        <a:ext cx="1572270" cy="998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0.73355</cdr:x>
      <cdr:y>0.22222</cdr:y>
    </cdr:from>
    <cdr:to>
      <cdr:x>0.86874</cdr:x>
      <cdr:y>0.27778</cdr:y>
    </cdr:to>
    <cdr:sp macro="" textlink="">
      <cdr:nvSpPr>
        <cdr:cNvPr id="7" name="Соединительная линия уступом 6"/>
        <cdr:cNvSpPr/>
      </cdr:nvSpPr>
      <cdr:spPr>
        <a:xfrm xmlns:a="http://schemas.openxmlformats.org/drawingml/2006/main" flipV="1">
          <a:off x="6444208" y="1152128"/>
          <a:ext cx="1187624" cy="28803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0.6024</cdr:x>
      <cdr:y>0.86111</cdr:y>
    </cdr:from>
    <cdr:to>
      <cdr:x>0.79912</cdr:x>
      <cdr:y>0.88889</cdr:y>
    </cdr:to>
    <cdr:sp macro="" textlink="">
      <cdr:nvSpPr>
        <cdr:cNvPr id="9" name="Соединительная линия уступом 8"/>
        <cdr:cNvSpPr/>
      </cdr:nvSpPr>
      <cdr:spPr>
        <a:xfrm xmlns:a="http://schemas.openxmlformats.org/drawingml/2006/main" flipV="1">
          <a:off x="5292080" y="4464496"/>
          <a:ext cx="1728192" cy="144016"/>
        </a:xfrm>
        <a:prstGeom xmlns:a="http://schemas.openxmlformats.org/drawingml/2006/main" prst="bentConnector3">
          <a:avLst>
            <a:gd name="adj1" fmla="val 42513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780928"/>
            <a:ext cx="83327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itchFamily="2" charset="0"/>
                <a:ea typeface="Cambria Math" pitchFamily="18" charset="0"/>
                <a:cs typeface="Rod" pitchFamily="49" charset="-79"/>
              </a:rPr>
              <a:t>Исполнение бюджета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itchFamily="2" charset="0"/>
                <a:ea typeface="Cambria Math" pitchFamily="18" charset="0"/>
                <a:cs typeface="Rod" pitchFamily="49" charset="-79"/>
              </a:rPr>
              <a:t>Усть-Донецкого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itchFamily="2" charset="0"/>
                <a:ea typeface="Cambria Math" pitchFamily="18" charset="0"/>
                <a:cs typeface="Rod" pitchFamily="49" charset="-79"/>
              </a:rPr>
              <a:t>городского поселения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itchFamily="2" charset="0"/>
                <a:ea typeface="Cambria Math" pitchFamily="18" charset="0"/>
                <a:cs typeface="Rod" pitchFamily="49" charset="-79"/>
              </a:rPr>
              <a:t> за 2018 год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Print" pitchFamily="2" charset="0"/>
              <a:ea typeface="Cambria Math" pitchFamily="18" charset="0"/>
              <a:cs typeface="Rod" pitchFamily="49" charset="-79"/>
            </a:endParaRPr>
          </a:p>
        </p:txBody>
      </p:sp>
      <p:pic>
        <p:nvPicPr>
          <p:cNvPr id="1026" name="Picture 2" descr="D:\Рабочий стол\Новая папка (2)\ust_doneckiy_gallery_20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1268958" cy="1746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Рабочий стол\Новая папка (2)\е00024-2-700x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2995681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D:\Рабочий стол\Новая папка (2)\01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302433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Segoe Print" pitchFamily="2" charset="0"/>
              </a:rPr>
              <a:t>Муниципальная программа Усть-Донецкого городского поселения «Обеспечение качественными жилищно-коммунальными услугами населения Усть-Донецкого городского поселения»</a:t>
            </a:r>
            <a:endParaRPr lang="ru-RU" sz="1800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4653136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67544" y="5085184"/>
            <a:ext cx="2088232" cy="9361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522920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10 828,9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Рабочий стол\Новая папка (2)\ЖКХ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08720"/>
            <a:ext cx="5256584" cy="3190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2664296" cy="5544616"/>
          </a:xfrm>
        </p:spPr>
        <p:txBody>
          <a:bodyPr/>
          <a:lstStyle/>
          <a:p>
            <a:pPr algn="ctr"/>
            <a:r>
              <a:rPr lang="ru-RU" dirty="0" smtClean="0">
                <a:latin typeface="Segoe Print" pitchFamily="2" charset="0"/>
              </a:rPr>
              <a:t>Муниципальная программа Усть-Донецкого городского поселения «Информационное общество</a:t>
            </a:r>
            <a:r>
              <a:rPr lang="ru-RU" dirty="0" smtClean="0">
                <a:latin typeface="Segoe Print" pitchFamily="2" charset="0"/>
              </a:rPr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Segoe Print" pitchFamily="2" charset="0"/>
              </a:rPr>
              <a:t>Муниципальная программа Усть-Донецкого городского поселения «Обеспечение </a:t>
            </a:r>
            <a:r>
              <a:rPr lang="ru-RU" dirty="0" smtClean="0">
                <a:latin typeface="Segoe Print" pitchFamily="2" charset="0"/>
              </a:rPr>
              <a:t>общественного </a:t>
            </a:r>
            <a:r>
              <a:rPr lang="ru-RU" dirty="0" smtClean="0">
                <a:latin typeface="Segoe Print" pitchFamily="2" charset="0"/>
              </a:rPr>
              <a:t>порядка и противодействие преступности»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4509120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611560" y="2348880"/>
            <a:ext cx="1944216" cy="79208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611560" y="5589240"/>
            <a:ext cx="1872208" cy="79208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242088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271,6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66124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116,4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Рабочий стол\Новая папка (2)\malye_sredstva_informatiz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2858398" cy="3240360"/>
          </a:xfrm>
          <a:prstGeom prst="rect">
            <a:avLst/>
          </a:prstGeom>
          <a:noFill/>
        </p:spPr>
      </p:pic>
      <p:pic>
        <p:nvPicPr>
          <p:cNvPr id="23555" name="Picture 3" descr="D:\Рабочий стол\Новая папка (2)\2829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316835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2736304" cy="55446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Segoe Print" pitchFamily="2" charset="0"/>
              </a:rPr>
              <a:t>Муниципальная программа Усть-Донецкого городского поселения «Муниципальная политика</a:t>
            </a:r>
            <a:r>
              <a:rPr lang="ru-RU" sz="1800" dirty="0" smtClean="0">
                <a:latin typeface="Segoe Print" pitchFamily="2" charset="0"/>
              </a:rPr>
              <a:t>»</a:t>
            </a:r>
          </a:p>
          <a:p>
            <a:pPr algn="ctr"/>
            <a:endParaRPr lang="ru-RU" sz="1800" dirty="0" smtClean="0">
              <a:latin typeface="Segoe Print" pitchFamily="2" charset="0"/>
            </a:endParaRPr>
          </a:p>
          <a:p>
            <a:pPr algn="ctr"/>
            <a:endParaRPr lang="ru-RU" sz="1800" dirty="0" smtClean="0">
              <a:latin typeface="Segoe Print" pitchFamily="2" charset="0"/>
            </a:endParaRPr>
          </a:p>
          <a:p>
            <a:pPr algn="ctr"/>
            <a:r>
              <a:rPr lang="ru-RU" sz="1800" dirty="0" smtClean="0">
                <a:latin typeface="Segoe Print" pitchFamily="2" charset="0"/>
              </a:rPr>
              <a:t>Муниципальная программа Усть-Донецкого городского поселения "Социальная поддержка граждан"</a:t>
            </a:r>
            <a:endParaRPr lang="ru-RU" sz="1800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4653136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39552" y="2636912"/>
            <a:ext cx="1944216" cy="79208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467544" y="5445224"/>
            <a:ext cx="1944216" cy="79208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270892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7 612,5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5172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326,5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Рабочий стол\Новая папка (2)\637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44644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Segoe Print" pitchFamily="2" charset="0"/>
              </a:rPr>
              <a:t>Муниципальная </a:t>
            </a:r>
            <a:r>
              <a:rPr lang="ru-RU" sz="1800" dirty="0" smtClean="0">
                <a:latin typeface="Segoe Print" pitchFamily="2" charset="0"/>
              </a:rPr>
              <a:t>программа Усть-Донецкого городского поселения "Обеспечение доступным и комфортным жильем населения Усть-Донецкого городского поселения"</a:t>
            </a:r>
            <a:endParaRPr lang="ru-RU" sz="1800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4797152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67544" y="4797152"/>
            <a:ext cx="2088232" cy="9361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49411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49 386,5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48680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мероприятий по переселению граждан из многоквартирного аварийного жилищного фонда, признанного непригодным для проживания, аварийным и подлежащим сносу или реконструкции, в рамках подпрограммы «Переселение граждан из многоквартирных домов, признанных аварийными после 01.01.2012, в 2017-2030 годах» муниципальной программы Усть-Донецкого городского поселения «Обеспечение доступным и комфортным жильем населения Усть-Донецкого городского поселения» (Бюджетные инвестиции)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\\Buhgalter\обменник\Дмитрова\Бюджет для граждан\P_20190506_112741.jpg"/>
          <p:cNvPicPr>
            <a:picLocks noChangeAspect="1" noChangeArrowheads="1"/>
          </p:cNvPicPr>
          <p:nvPr/>
        </p:nvPicPr>
        <p:blipFill>
          <a:blip r:embed="rId2" cstate="print"/>
          <a:srcRect l="11413" t="22700" r="2751" b="24800"/>
          <a:stretch>
            <a:fillRect/>
          </a:stretch>
        </p:blipFill>
        <p:spPr bwMode="auto">
          <a:xfrm>
            <a:off x="3635896" y="2492896"/>
            <a:ext cx="4536504" cy="215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8485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6626" name="Picture 2" descr="D:\Рабочий стол\Новая папка (2)\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4680520" cy="396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Основные параметры бюджета</a:t>
            </a:r>
            <a:endParaRPr lang="ru-RU" sz="3600" b="1" dirty="0">
              <a:latin typeface="Segoe Print" pitchFamily="2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99592" y="1556792"/>
          <a:ext cx="65527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Рабочий стол\Новая папка (2)\news_5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56792"/>
            <a:ext cx="2062133" cy="1472952"/>
          </a:xfrm>
          <a:prstGeom prst="rect">
            <a:avLst/>
          </a:prstGeom>
          <a:noFill/>
        </p:spPr>
      </p:pic>
      <p:pic>
        <p:nvPicPr>
          <p:cNvPr id="2052" name="Picture 4" descr="D:\Рабочий стол\Новая папка (2)\635750720982617494headerimage_1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725144"/>
            <a:ext cx="2403640" cy="1516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Рабочий стол\Новая папка (2)\9aae5eed08c151815844d10d72bf036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1556792"/>
            <a:ext cx="202332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egoe Print" pitchFamily="2" charset="0"/>
              </a:rPr>
              <a:t>Динамика исполнения по доходам</a:t>
            </a:r>
            <a:endParaRPr lang="ru-RU" sz="3600" dirty="0">
              <a:latin typeface="Segoe Print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628800"/>
          <a:ext cx="7776863" cy="3741644"/>
        </p:xfrm>
        <a:graphic>
          <a:graphicData uri="http://schemas.openxmlformats.org/drawingml/2006/table">
            <a:tbl>
              <a:tblPr/>
              <a:tblGrid>
                <a:gridCol w="3734337"/>
                <a:gridCol w="1376801"/>
                <a:gridCol w="1169338"/>
                <a:gridCol w="1496387"/>
              </a:tblGrid>
              <a:tr h="2575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ДОХОДЫ БЮДЖЕТА –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103419,7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103838,2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30625,8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31256,4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102,1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НАЛОГ НА ДОХОДЫ ФИЗИЧЕСКИХ ЛИЦ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10247,6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10562,5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АКЦИЗЫ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ПО ПОДАКЦИЗНЫМ ТОВАРАМ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(ПРОДУКЦИИ),  ПРОИЗВОДИМЫМ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ТЕРРИТОРИИ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1591,3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1611,1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ЕДИНЫЙ СЕЛЬСКОХОЗЯЙСТВЕННЫЙ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НАЛОГ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НАЛОГ НА ИМУЩЕСТВО ФИЗИЧЕСКИХ ЛИЦ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2625,4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2634,4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ЗЕМЕЛЬНЫЙ НАЛОГ С ОРГАНИЗАЦИЙ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9307,3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9307,4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ЗЕМЕЛЬНЫЙ НАЛОГ С ФИЗИЧЕСКИХ ЛИЦ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3578,9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3580,2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5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ДОХОДЫ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ИСПОЛЬЗОВАНИЯ ИМУЩЕСТВА, НАХОДЯЩЕГОСЯ В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ГОСУДАРСТВЕННОЙ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 МУНИЦИПАЛЬНОЙ СОБСТВЕННОСТИ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2694,6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2929,5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108,7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ДОХОДЫ ОТ КОМПЕНСАЦИИ ЗАТРАТ ГОСУДАРСТВА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137,8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117,7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ДОХОДЫ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ПРОДАЖИ МАТЕРИАЛЬНЫХ И НЕМАТЕРИАЛЬНЫХ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АКТИВОВ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368,5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ШТРАФЫ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САНКЦИИ, ВОЗМЕЩЕНИЕ УЩЕРБА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235,6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ПРОЧИЕ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БЕЗВОЗМЕЗДНЫЕ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72793,9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72581,8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 descr="D:\Рабочий стол\Новая папка (2)\depositphotos_5761759-stock-illustration-golden-coins-with-cl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7" y="5589240"/>
            <a:ext cx="1368152" cy="1158108"/>
          </a:xfrm>
          <a:prstGeom prst="rect">
            <a:avLst/>
          </a:prstGeom>
          <a:noFill/>
        </p:spPr>
      </p:pic>
      <p:pic>
        <p:nvPicPr>
          <p:cNvPr id="3076" name="Picture 4" descr="D:\Рабочий стол\Новая папка (2)\9aae5eed08c151815844d10d72bf03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1582617" cy="1077822"/>
          </a:xfrm>
          <a:prstGeom prst="rect">
            <a:avLst/>
          </a:prstGeom>
          <a:noFill/>
        </p:spPr>
      </p:pic>
      <p:pic>
        <p:nvPicPr>
          <p:cNvPr id="3078" name="Picture 6" descr="D:\Рабочий стол\Новая папка (2)\2006742_stock-photo-golden-co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443120"/>
            <a:ext cx="1584176" cy="1414880"/>
          </a:xfrm>
          <a:prstGeom prst="rect">
            <a:avLst/>
          </a:prstGeom>
          <a:noFill/>
        </p:spPr>
      </p:pic>
      <p:pic>
        <p:nvPicPr>
          <p:cNvPr id="3080" name="Picture 8" descr="D:\Рабочий стол\Новая папка (2)\depositphotos_7520313-stock-illustration-two-golden-coins-sta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588675"/>
            <a:ext cx="1408382" cy="1269325"/>
          </a:xfrm>
          <a:prstGeom prst="rect">
            <a:avLst/>
          </a:prstGeom>
          <a:noFill/>
        </p:spPr>
      </p:pic>
      <p:pic>
        <p:nvPicPr>
          <p:cNvPr id="3081" name="Picture 9" descr="D:\Рабочий стол\Новая папка (2)\25231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517232"/>
            <a:ext cx="3168352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Структура расходов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68760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4208" y="11247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Общегосударственные вопросы</a:t>
            </a:r>
            <a:endParaRPr lang="ru-RU" sz="1200" dirty="0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6084168" y="1556792"/>
            <a:ext cx="1512168" cy="360040"/>
          </a:xfrm>
          <a:prstGeom prst="bentConnector3">
            <a:avLst>
              <a:gd name="adj1" fmla="val 6939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4" y="19888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оборона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292494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безопасность и правоохранительная деятельность</a:t>
            </a:r>
            <a:endParaRPr lang="ru-RU" sz="1200" dirty="0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6660232" y="3717032"/>
            <a:ext cx="1656184" cy="216024"/>
          </a:xfrm>
          <a:prstGeom prst="bentConnector3">
            <a:avLst>
              <a:gd name="adj1" fmla="val 2916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92280" y="4221088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экономика</a:t>
            </a:r>
            <a:endParaRPr lang="ru-RU" sz="1200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6588224" y="4725144"/>
            <a:ext cx="1368152" cy="216024"/>
          </a:xfrm>
          <a:prstGeom prst="bentConnector3">
            <a:avLst>
              <a:gd name="adj1" fmla="val 4054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6176" y="50851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Жилищно-коммунальное хозяйство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00506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Профессиональная подготовка, переподготовка и повышение квалификации</a:t>
            </a:r>
            <a:endParaRPr lang="ru-RU" sz="1200" dirty="0"/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323528" y="4581128"/>
            <a:ext cx="1944216" cy="504056"/>
          </a:xfrm>
          <a:prstGeom prst="bentConnector3">
            <a:avLst>
              <a:gd name="adj1" fmla="val 340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1520" y="33569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Культура и кинематография</a:t>
            </a:r>
            <a:endParaRPr lang="ru-RU" sz="1200" dirty="0"/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rot="10800000">
            <a:off x="467544" y="3789040"/>
            <a:ext cx="1584176" cy="216024"/>
          </a:xfrm>
          <a:prstGeom prst="bentConnector3">
            <a:avLst>
              <a:gd name="adj1" fmla="val 309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5536" y="26369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Социальная политика</a:t>
            </a:r>
            <a:endParaRPr lang="ru-RU" sz="1200" dirty="0"/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10800000">
            <a:off x="467544" y="3068960"/>
            <a:ext cx="1584176" cy="216024"/>
          </a:xfrm>
          <a:prstGeom prst="bentConnector3">
            <a:avLst>
              <a:gd name="adj1" fmla="val 347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9552" y="17008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Физическая культура и спорт</a:t>
            </a:r>
            <a:endParaRPr lang="ru-RU" sz="1200" dirty="0"/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rot="10800000">
            <a:off x="611560" y="2132856"/>
            <a:ext cx="1800200" cy="288032"/>
          </a:xfrm>
          <a:prstGeom prst="bentConnector3">
            <a:avLst>
              <a:gd name="adj1" fmla="val 2987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99592" y="9807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Обслуживание государственного и муниципального долга</a:t>
            </a:r>
            <a:endParaRPr lang="ru-RU" sz="1200" dirty="0"/>
          </a:p>
        </p:txBody>
      </p:sp>
      <p:cxnSp>
        <p:nvCxnSpPr>
          <p:cNvPr id="59" name="Соединительная линия уступом 58"/>
          <p:cNvCxnSpPr/>
          <p:nvPr/>
        </p:nvCxnSpPr>
        <p:spPr>
          <a:xfrm rot="10800000" flipV="1">
            <a:off x="1547664" y="1484784"/>
            <a:ext cx="2448272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67744" y="638132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Удельный </a:t>
            </a:r>
            <a:r>
              <a:rPr lang="ru-RU" dirty="0" smtClean="0"/>
              <a:t>вес в структуре </a:t>
            </a:r>
            <a:r>
              <a:rPr lang="ru-RU" dirty="0" smtClean="0"/>
              <a:t>расходов, % 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716016" y="1844824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8 121,4 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24128" y="2636912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385,4 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40152" y="350100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445,6 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08104" y="4509120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3 563,6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5896" y="5157192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77 066,4 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20468519">
            <a:off x="2284900" y="4149329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7,7 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20890412">
            <a:off x="2168240" y="364072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289,3 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95736" y="3068960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326,5 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87824" y="2132856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13 769,4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79912" y="1484784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0,7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81128"/>
            <a:ext cx="5867400" cy="1800200"/>
          </a:xfrm>
        </p:spPr>
        <p:txBody>
          <a:bodyPr/>
          <a:lstStyle/>
          <a:p>
            <a:pPr lvl="0" algn="ctr"/>
            <a:r>
              <a:rPr lang="ru-RU" sz="3200" dirty="0" smtClean="0">
                <a:solidFill>
                  <a:schemeClr val="accent3">
                    <a:shade val="75000"/>
                  </a:schemeClr>
                </a:solidFill>
                <a:latin typeface="Segoe Print" pitchFamily="2" charset="0"/>
              </a:rPr>
              <a:t>Расходы бюджета за 2018 год в разрезе муниципальных программ </a:t>
            </a:r>
            <a:r>
              <a:rPr lang="ru-RU" sz="2000" dirty="0" smtClean="0">
                <a:solidFill>
                  <a:schemeClr val="accent3">
                    <a:shade val="75000"/>
                  </a:schemeClr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chemeClr val="accent3">
                    <a:shade val="75000"/>
                  </a:schemeClr>
                </a:solidFill>
                <a:latin typeface="Segoe Print" pitchFamily="2" charset="0"/>
              </a:rPr>
            </a:br>
            <a:endParaRPr lang="ru-RU" sz="2000" dirty="0">
              <a:latin typeface="Segoe Prin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Муниципальная программа Усть-Донецкого городского поселения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39552" y="4941168"/>
            <a:ext cx="2088232" cy="9361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508518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329,3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Рабочий стол\Новая папка (2)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36712"/>
            <a:ext cx="4584510" cy="3438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 smtClean="0">
              <a:latin typeface="Segoe Print" pitchFamily="2" charset="0"/>
            </a:endParaRPr>
          </a:p>
          <a:p>
            <a:pPr algn="ctr"/>
            <a:r>
              <a:rPr lang="ru-RU" sz="2000" dirty="0" smtClean="0">
                <a:latin typeface="Segoe Print" pitchFamily="2" charset="0"/>
              </a:rPr>
              <a:t>Муниципальная </a:t>
            </a:r>
            <a:r>
              <a:rPr lang="ru-RU" sz="2000" dirty="0" smtClean="0">
                <a:latin typeface="Segoe Print" pitchFamily="2" charset="0"/>
              </a:rPr>
              <a:t>программа Усть-Донецкого городского поселения «Развитие культуры»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4509120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39552" y="4365104"/>
            <a:ext cx="2088232" cy="9361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45091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289,3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D:\Рабочий стол\Новая папка (2)\cropped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92696"/>
            <a:ext cx="4464496" cy="3678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Segoe Print" pitchFamily="2" charset="0"/>
              </a:rPr>
              <a:t>Муниципальная программа Усть-Донецкого городского поселения «Развитие физической культуры и спорта»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4653136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39552" y="4365104"/>
            <a:ext cx="2088232" cy="9361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3848" y="692697"/>
            <a:ext cx="561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Мероприятия по проведению работ по ремонту покрытия беговых дорожек и секторов легкоатлетического стадиона "Водник" в рамках подпрограммы «Развитие инфраструктуры спорта в Усть-Донецком городском поселении» муниципальной программы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50912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13 769,4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\\Buhgalter\обменник\Дмитрова\Бюджет для граждан\P_20190506_112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273630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\\Buhgalter\обменник\Дмитрова\Бюджет для граждан\P_20190506_111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2936"/>
            <a:ext cx="282898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90600"/>
            <a:ext cx="2592288" cy="5257800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Segoe Print" pitchFamily="2" charset="0"/>
            </a:endParaRPr>
          </a:p>
          <a:p>
            <a:pPr algn="ctr"/>
            <a:r>
              <a:rPr lang="ru-RU" sz="2000" dirty="0" smtClean="0">
                <a:latin typeface="Segoe Print" pitchFamily="2" charset="0"/>
              </a:rPr>
              <a:t>Муниципальная </a:t>
            </a:r>
            <a:r>
              <a:rPr lang="ru-RU" sz="2000" dirty="0" smtClean="0">
                <a:latin typeface="Segoe Print" pitchFamily="2" charset="0"/>
              </a:rPr>
              <a:t>программа Усть-Донецкого городского поселения «Управление муниципальными финансами»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4581128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39552" y="4581128"/>
            <a:ext cx="2088232" cy="9361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472514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622,10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Рабочий стол\Новая папка (2)\260abe733e259bedf3a2acdcc9354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4464496" cy="3102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90600"/>
            <a:ext cx="2567880" cy="5257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Segoe Print" pitchFamily="2" charset="0"/>
              </a:rPr>
              <a:t>Муниципальная программа Усть-Донецкого городского поселения «Благоустройство территории Усть-Донецкого городского поселения»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87824" y="4653136"/>
            <a:ext cx="5867400" cy="1800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Расходы бюджета за 2018 год в разрезе муниципальных программ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95536" y="4653136"/>
            <a:ext cx="2088232" cy="936104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479715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20 329,9 тыс.руб.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Рабочий стол\Новая папка (2)\fon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4704"/>
            <a:ext cx="2637935" cy="1571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 descr="D:\Рабочий стол\Новая папка (2)\f710044bf79a4b1f5d8b085e5e5d971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340768"/>
            <a:ext cx="204901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D:\Рабочий стол\Новая папка (2)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852936"/>
            <a:ext cx="2808312" cy="1529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244</TotalTime>
  <Words>618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Слайд 1</vt:lpstr>
      <vt:lpstr>Основные параметры бюджета</vt:lpstr>
      <vt:lpstr>Динамика исполнения по доходам</vt:lpstr>
      <vt:lpstr>Слайд 4</vt:lpstr>
      <vt:lpstr>Расходы бюджета за 2018 год в разрезе муниципальных программ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2019-05-06T10:44:28Z</dcterms:created>
  <dcterms:modified xsi:type="dcterms:W3CDTF">2019-05-06T15:28:09Z</dcterms:modified>
</cp:coreProperties>
</file>