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3" r:id="rId6"/>
    <p:sldId id="261" r:id="rId7"/>
    <p:sldId id="264" r:id="rId8"/>
    <p:sldId id="268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2019
 год</c:v>
                </c:pt>
                <c:pt idx="1">
                  <c:v>2020 
год</c:v>
                </c:pt>
                <c:pt idx="2">
                  <c:v>2021 
год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27837</c:v>
                </c:pt>
                <c:pt idx="1">
                  <c:v>29133</c:v>
                </c:pt>
                <c:pt idx="2">
                  <c:v>30527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2019
 год</c:v>
                </c:pt>
                <c:pt idx="1">
                  <c:v>2020 
год</c:v>
                </c:pt>
                <c:pt idx="2">
                  <c:v>2021 
год</c:v>
                </c:pt>
              </c:strCache>
            </c:strRef>
          </c:cat>
          <c:val>
            <c:numRef>
              <c:f>Лист1!$C$2:$C$4</c:f>
              <c:numCache>
                <c:formatCode>0</c:formatCode>
                <c:ptCount val="3"/>
                <c:pt idx="0">
                  <c:v>2432.9</c:v>
                </c:pt>
                <c:pt idx="1">
                  <c:v>2433.6</c:v>
                </c:pt>
                <c:pt idx="2">
                  <c:v>2434.3000000000002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2019
 год</c:v>
                </c:pt>
                <c:pt idx="1">
                  <c:v>2020 
год</c:v>
                </c:pt>
                <c:pt idx="2">
                  <c:v>2021 
год</c:v>
                </c:pt>
              </c:strCache>
            </c:strRef>
          </c:cat>
          <c:val>
            <c:numRef>
              <c:f>Лист1!$D$2:$D$4</c:f>
              <c:numCache>
                <c:formatCode>0</c:formatCode>
                <c:ptCount val="3"/>
                <c:pt idx="0">
                  <c:v>152503.1</c:v>
                </c:pt>
                <c:pt idx="1">
                  <c:v>11683.9</c:v>
                </c:pt>
                <c:pt idx="2">
                  <c:v>11456.9</c:v>
                </c:pt>
              </c:numCache>
            </c:numRef>
          </c:val>
        </c:ser>
        <c:shape val="cylinder"/>
        <c:axId val="110740992"/>
        <c:axId val="110742528"/>
        <c:axId val="0"/>
      </c:bar3DChart>
      <c:catAx>
        <c:axId val="110740992"/>
        <c:scaling>
          <c:orientation val="minMax"/>
        </c:scaling>
        <c:axPos val="b"/>
        <c:tickLblPos val="nextTo"/>
        <c:crossAx val="110742528"/>
        <c:crosses val="autoZero"/>
        <c:auto val="1"/>
        <c:lblAlgn val="ctr"/>
        <c:lblOffset val="100"/>
      </c:catAx>
      <c:valAx>
        <c:axId val="110742528"/>
        <c:scaling>
          <c:orientation val="minMax"/>
        </c:scaling>
        <c:axPos val="l"/>
        <c:majorGridlines/>
        <c:numFmt formatCode="0" sourceLinked="1"/>
        <c:tickLblPos val="nextTo"/>
        <c:crossAx val="110740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849032574362277"/>
          <c:y val="7.9093208393511943E-2"/>
          <c:w val="0.32989160735453488"/>
          <c:h val="0.3843557313076330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27715718660409572"/>
          <c:y val="0.26218693263080417"/>
          <c:w val="0.41530598329797558"/>
          <c:h val="0.456204880469444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0"/>
          <c:cat>
            <c:strRef>
              <c:f>Лист1!$A$2:$A$10</c:f>
              <c:strCache>
                <c:ptCount val="9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 5</c:v>
                </c:pt>
                <c:pt idx="5">
                  <c:v>Кв. 6</c:v>
                </c:pt>
                <c:pt idx="6">
                  <c:v>Кв. 7</c:v>
                </c:pt>
                <c:pt idx="7">
                  <c:v>Кв. 8</c:v>
                </c:pt>
                <c:pt idx="8">
                  <c:v>Кв. 9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</c:v>
                </c:pt>
                <c:pt idx="1">
                  <c:v>2</c:v>
                </c:pt>
                <c:pt idx="2">
                  <c:v>3</c:v>
                </c:pt>
                <c:pt idx="3">
                  <c:v>10</c:v>
                </c:pt>
                <c:pt idx="4">
                  <c:v>8</c:v>
                </c:pt>
                <c:pt idx="5">
                  <c:v>1</c:v>
                </c:pt>
                <c:pt idx="6">
                  <c:v>4</c:v>
                </c:pt>
                <c:pt idx="7">
                  <c:v>1.9000000000000001</c:v>
                </c:pt>
                <c:pt idx="8">
                  <c:v>1.7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Защита населения и территории от ЧС</c:v>
                </c:pt>
                <c:pt idx="1">
                  <c:v>физическая культура и массовый спорт</c:v>
                </c:pt>
                <c:pt idx="2">
                  <c:v>Управление муниципальными финансами</c:v>
                </c:pt>
                <c:pt idx="3">
                  <c:v>Благоустройство</c:v>
                </c:pt>
                <c:pt idx="4">
                  <c:v>Обеспечение доступным и комфортным жильем, качественными услугами ЖКХ</c:v>
                </c:pt>
                <c:pt idx="5">
                  <c:v>Обеспечение общественного порядка</c:v>
                </c:pt>
                <c:pt idx="6">
                  <c:v>Муниципальная политика</c:v>
                </c:pt>
                <c:pt idx="7">
                  <c:v>современная городская среда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2.0000000000000009E-3</c:v>
                </c:pt>
                <c:pt idx="1">
                  <c:v>5.1000000000000004E-2</c:v>
                </c:pt>
                <c:pt idx="2">
                  <c:v>5.6000000000000017E-3</c:v>
                </c:pt>
                <c:pt idx="3">
                  <c:v>0.57500000000000018</c:v>
                </c:pt>
                <c:pt idx="4">
                  <c:v>8.9900000000000049E-2</c:v>
                </c:pt>
                <c:pt idx="5">
                  <c:v>9.0000000000000052E-4</c:v>
                </c:pt>
                <c:pt idx="6">
                  <c:v>5.6099999999999997E-2</c:v>
                </c:pt>
                <c:pt idx="7">
                  <c:v>0.21890000000000007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2053390210832449"/>
          <c:y val="4.9279586392543026E-2"/>
          <c:w val="0.3662377343756511"/>
          <c:h val="0.90292365008407804"/>
        </c:manualLayout>
      </c:layout>
      <c:txPr>
        <a:bodyPr/>
        <a:lstStyle/>
        <a:p>
          <a:pPr>
            <a:defRPr sz="1100" spc="-1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0.55367</cdr:x>
      <cdr:y>0.12388</cdr:y>
    </cdr:from>
    <cdr:to>
      <cdr:x>0.7898</cdr:x>
      <cdr:y>0.24776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96544" y="648072"/>
          <a:ext cx="2088232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Общегосударственные вопросы – 10 514,2 т.р.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0.70838</cdr:x>
      <cdr:y>0.24776</cdr:y>
    </cdr:from>
    <cdr:to>
      <cdr:x>0.96893</cdr:x>
      <cdr:y>0.34412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264696" y="1296144"/>
          <a:ext cx="230425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Национальная </a:t>
          </a:r>
        </a:p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оборона – 416,4 т.р.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0.7124</cdr:x>
      <cdr:y>0.44047</cdr:y>
    </cdr:from>
    <cdr:to>
      <cdr:x>0.98923</cdr:x>
      <cdr:y>0.56435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300257" y="2304256"/>
          <a:ext cx="2448207" cy="648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</a:t>
          </a:r>
        </a:p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деятельность – 537,8 т.р.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0.70838</cdr:x>
      <cdr:y>0.71576</cdr:y>
    </cdr:from>
    <cdr:to>
      <cdr:x>0.92822</cdr:x>
      <cdr:y>0.83964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264713" y="3744414"/>
          <a:ext cx="1944199" cy="648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Национальная экономика – 91 929,2 т.р.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0.04071</cdr:x>
      <cdr:y>0.68823</cdr:y>
    </cdr:from>
    <cdr:to>
      <cdr:x>0.28498</cdr:x>
      <cdr:y>0.81211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60040" y="3600400"/>
          <a:ext cx="216024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Жилищно-коммунальное хозяйство – 69 661,1 т.р.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0.02443</cdr:x>
      <cdr:y>0.45423</cdr:y>
    </cdr:from>
    <cdr:to>
      <cdr:x>0.22798</cdr:x>
      <cdr:y>0.57811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16052" y="2376251"/>
          <a:ext cx="1800172" cy="648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Образование – 10,0 т.р.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0.10585</cdr:x>
      <cdr:y>0.12388</cdr:y>
    </cdr:from>
    <cdr:to>
      <cdr:x>0.39897</cdr:x>
      <cdr:y>0.24776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936104" y="648072"/>
          <a:ext cx="2592305" cy="648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Социальная политика – 384,6 т.р.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0.35012</cdr:x>
      <cdr:y>0.06882</cdr:y>
    </cdr:from>
    <cdr:to>
      <cdr:x>0.56996</cdr:x>
      <cdr:y>0.1927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3096344" y="360040"/>
          <a:ext cx="1944216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Физическая культура и спорт – 367 т.р.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0.59439</cdr:x>
      <cdr:y>0.234</cdr:y>
    </cdr:from>
    <cdr:to>
      <cdr:x>0.62696</cdr:x>
      <cdr:y>0.30282</cdr:y>
    </cdr:to>
    <cdr:sp macro="" textlink="">
      <cdr:nvSpPr>
        <cdr:cNvPr id="22" name="Прямая со стрелкой 21"/>
        <cdr:cNvSpPr/>
      </cdr:nvSpPr>
      <cdr:spPr>
        <a:xfrm xmlns:a="http://schemas.openxmlformats.org/drawingml/2006/main" flipV="1">
          <a:off x="5256584" y="1224136"/>
          <a:ext cx="288032" cy="36004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0.64324</cdr:x>
      <cdr:y>0.28906</cdr:y>
    </cdr:from>
    <cdr:to>
      <cdr:x>0.70024</cdr:x>
      <cdr:y>0.34412</cdr:y>
    </cdr:to>
    <cdr:sp macro="" textlink="">
      <cdr:nvSpPr>
        <cdr:cNvPr id="23" name="Прямая со стрелкой 22"/>
        <cdr:cNvSpPr/>
      </cdr:nvSpPr>
      <cdr:spPr>
        <a:xfrm xmlns:a="http://schemas.openxmlformats.org/drawingml/2006/main" flipV="1">
          <a:off x="5688632" y="1512168"/>
          <a:ext cx="504056" cy="28803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Georgia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Georgia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Georgia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Georgia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Georgia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Georgia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Georgia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Georgia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0.68395</cdr:x>
      <cdr:y>0.41294</cdr:y>
    </cdr:from>
    <cdr:to>
      <cdr:x>0.72466</cdr:x>
      <cdr:y>0.44047</cdr:y>
    </cdr:to>
    <cdr:sp macro="" textlink="">
      <cdr:nvSpPr>
        <cdr:cNvPr id="24" name="Прямая со стрелкой 23"/>
        <cdr:cNvSpPr/>
      </cdr:nvSpPr>
      <cdr:spPr>
        <a:xfrm xmlns:a="http://schemas.openxmlformats.org/drawingml/2006/main">
          <a:off x="6048672" y="2160240"/>
          <a:ext cx="360040" cy="144016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Georgia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Georgia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Georgia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Georgia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Georgia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Georgia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Georgia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Georgia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0.65952</cdr:x>
      <cdr:y>0.59188</cdr:y>
    </cdr:from>
    <cdr:to>
      <cdr:x>0.7328</cdr:x>
      <cdr:y>0.702</cdr:y>
    </cdr:to>
    <cdr:sp macro="" textlink="">
      <cdr:nvSpPr>
        <cdr:cNvPr id="25" name="Прямая со стрелкой 24"/>
        <cdr:cNvSpPr/>
      </cdr:nvSpPr>
      <cdr:spPr>
        <a:xfrm xmlns:a="http://schemas.openxmlformats.org/drawingml/2006/main">
          <a:off x="5832648" y="3096344"/>
          <a:ext cx="648072" cy="576064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Georgia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Georgia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Georgia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Georgia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Georgia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Georgia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Georgia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Georgia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0.31755</cdr:x>
      <cdr:y>0.1927</cdr:y>
    </cdr:from>
    <cdr:to>
      <cdr:x>0.39083</cdr:x>
      <cdr:y>0.28906</cdr:y>
    </cdr:to>
    <cdr:sp macro="" textlink="">
      <cdr:nvSpPr>
        <cdr:cNvPr id="26" name="Прямая со стрелкой 25"/>
        <cdr:cNvSpPr/>
      </cdr:nvSpPr>
      <cdr:spPr>
        <a:xfrm xmlns:a="http://schemas.openxmlformats.org/drawingml/2006/main" flipH="1" flipV="1">
          <a:off x="2808312" y="1008112"/>
          <a:ext cx="648072" cy="504056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Georgia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Georgia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Georgia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Georgia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Georgia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Georgia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Georgia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Georgia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0.23613</cdr:x>
      <cdr:y>0.31659</cdr:y>
    </cdr:from>
    <cdr:to>
      <cdr:x>0.32569</cdr:x>
      <cdr:y>0.34412</cdr:y>
    </cdr:to>
    <cdr:sp macro="" textlink="">
      <cdr:nvSpPr>
        <cdr:cNvPr id="27" name="Прямая со стрелкой 26"/>
        <cdr:cNvSpPr/>
      </cdr:nvSpPr>
      <cdr:spPr>
        <a:xfrm xmlns:a="http://schemas.openxmlformats.org/drawingml/2006/main" flipH="1" flipV="1">
          <a:off x="2088232" y="1656183"/>
          <a:ext cx="792088" cy="144015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Georgia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Georgia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Georgia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Georgia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Georgia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Georgia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Georgia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Georgia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0.20356</cdr:x>
      <cdr:y>0.55058</cdr:y>
    </cdr:from>
    <cdr:to>
      <cdr:x>0.28498</cdr:x>
      <cdr:y>0.6607</cdr:y>
    </cdr:to>
    <cdr:sp macro="" textlink="">
      <cdr:nvSpPr>
        <cdr:cNvPr id="28" name="Прямая со стрелкой 27"/>
        <cdr:cNvSpPr/>
      </cdr:nvSpPr>
      <cdr:spPr>
        <a:xfrm xmlns:a="http://schemas.openxmlformats.org/drawingml/2006/main" flipH="1">
          <a:off x="1800200" y="2880320"/>
          <a:ext cx="720080" cy="576064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Georgia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Georgia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Georgia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Georgia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Georgia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Georgia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Georgia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Georgia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0.20356</cdr:x>
      <cdr:y>0.39917</cdr:y>
    </cdr:from>
    <cdr:to>
      <cdr:x>0.27684</cdr:x>
      <cdr:y>0.45423</cdr:y>
    </cdr:to>
    <cdr:sp macro="" textlink="">
      <cdr:nvSpPr>
        <cdr:cNvPr id="29" name="Прямая со стрелкой 28"/>
        <cdr:cNvSpPr/>
      </cdr:nvSpPr>
      <cdr:spPr>
        <a:xfrm xmlns:a="http://schemas.openxmlformats.org/drawingml/2006/main" flipH="1">
          <a:off x="1800200" y="2088232"/>
          <a:ext cx="648072" cy="288031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Georgia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Georgia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Georgia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Georgia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Georgia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Georgia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Georgia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Georgia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0.01639</cdr:x>
      <cdr:y>0.55875</cdr:y>
    </cdr:from>
    <cdr:to>
      <cdr:x>0.11475</cdr:x>
      <cdr:y>0.61039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144016" y="2664296"/>
          <a:ext cx="864096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0,09%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0.01639</cdr:x>
      <cdr:y>0.46814</cdr:y>
    </cdr:from>
    <cdr:to>
      <cdr:x>0.13934</cdr:x>
      <cdr:y>0.52623</cdr:y>
    </cdr:to>
    <cdr:sp macro="" textlink="">
      <cdr:nvSpPr>
        <cdr:cNvPr id="3" name="TextBox 3"/>
        <cdr:cNvSpPr txBox="1"/>
      </cdr:nvSpPr>
      <cdr:spPr>
        <a:xfrm xmlns:a="http://schemas.openxmlformats.org/drawingml/2006/main">
          <a:off x="144016" y="2232248"/>
          <a:ext cx="108012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5,61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0.11475</cdr:x>
      <cdr:y>0.07576</cdr:y>
    </cdr:from>
    <cdr:to>
      <cdr:x>0.2377</cdr:x>
      <cdr:y>0.12739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08112" y="360040"/>
          <a:ext cx="1080120" cy="2454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21,89%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D627F-E59B-429F-9035-14DED71972BE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DA6CF-49BC-4D8E-8F00-403D8A541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DA6CF-49BC-4D8E-8F00-403D8A541F1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820472" cy="201622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Бюджет Усть-Донецкого городского поселения на 2019 год и на плановый период 2020-2021 годов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2016225" cy="1512168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:\Рабочий стол\Новая папка (2)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780928"/>
            <a:ext cx="1986704" cy="1499798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 descr="D:\Рабочий стол\Новая папка (2)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797152"/>
            <a:ext cx="2065118" cy="1391635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 descr="D:\Рабочий стол\Новая папка (2)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284984"/>
            <a:ext cx="1800200" cy="2431157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3" name="Picture 5" descr="D:\Рабочий стол\Новая папка (2)\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797152"/>
            <a:ext cx="2068142" cy="1360684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260648"/>
            <a:ext cx="8534400" cy="223224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Бюджет – план доходов и расходов</a:t>
            </a:r>
            <a:b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 для обеспечения  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обязательств, 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закрепленных в Конституции Российской Федерации.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3501008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Налоги;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Неналоговые поступления;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Безвозмездные поступления.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8144" y="3501008"/>
            <a:ext cx="313184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</a:rPr>
              <a:t>На физическую </a:t>
            </a:r>
          </a:p>
          <a:p>
            <a:pPr marL="285750" indent="-285750"/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</a:rPr>
              <a:t>      культуру и спорт;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</a:rPr>
              <a:t>Жилищно-коммунальное хозяйство;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</a:rPr>
              <a:t>На общегосударственные вопросы и т.д.</a:t>
            </a:r>
            <a:endParaRPr lang="ru-RU" sz="17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108520" y="2636912"/>
            <a:ext cx="35073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Доходы: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08104" y="2636912"/>
            <a:ext cx="35073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Расходы: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7" name="Picture 3" descr="D:\Рабочий стол\Новая папка (2)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204864"/>
            <a:ext cx="2886261" cy="3690268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2843808" y="4941168"/>
            <a:ext cx="111280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ДОХОДЫ</a:t>
            </a:r>
            <a:endParaRPr lang="ru-RU" sz="1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16016" y="4941168"/>
            <a:ext cx="121219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РАСХОДЫ</a:t>
            </a:r>
            <a:endParaRPr lang="ru-RU" sz="1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79912" y="5517232"/>
            <a:ext cx="113043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БЮДЖЕТ</a:t>
            </a:r>
            <a:endParaRPr lang="ru-RU" sz="1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239302">
            <a:off x="1904561" y="3703667"/>
            <a:ext cx="5256584" cy="2160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1655676" y="2168860"/>
            <a:ext cx="1944216" cy="115212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6200000">
            <a:off x="5580112" y="4293096"/>
            <a:ext cx="1872208" cy="115212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932040" y="2132856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Дефицит бюджета- превышение расходов бюджета над доходами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4293096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err="1" smtClean="0"/>
              <a:t>Профицит</a:t>
            </a:r>
            <a:r>
              <a:rPr lang="ru-RU" i="1" dirty="0" smtClean="0"/>
              <a:t> бюджета -превышение доходов бюджета над расходами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411760" y="1772816"/>
            <a:ext cx="2160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Р</a:t>
            </a:r>
          </a:p>
          <a:p>
            <a:r>
              <a:rPr lang="ru-RU" sz="1600" i="1" dirty="0" smtClean="0"/>
              <a:t>А</a:t>
            </a:r>
          </a:p>
          <a:p>
            <a:r>
              <a:rPr lang="ru-RU" sz="1600" i="1" dirty="0" smtClean="0"/>
              <a:t>С</a:t>
            </a:r>
          </a:p>
          <a:p>
            <a:r>
              <a:rPr lang="ru-RU" sz="1600" i="1" dirty="0" smtClean="0"/>
              <a:t>Х</a:t>
            </a:r>
          </a:p>
          <a:p>
            <a:r>
              <a:rPr lang="ru-RU" sz="1600" i="1" dirty="0" smtClean="0"/>
              <a:t>О</a:t>
            </a:r>
          </a:p>
          <a:p>
            <a:r>
              <a:rPr lang="ru-RU" sz="1600" i="1" dirty="0" smtClean="0"/>
              <a:t>Д</a:t>
            </a:r>
          </a:p>
          <a:p>
            <a:r>
              <a:rPr lang="ru-RU" sz="1600" i="1" dirty="0" smtClean="0"/>
              <a:t>Ы</a:t>
            </a:r>
          </a:p>
          <a:p>
            <a:endParaRPr lang="ru-RU" sz="1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300192" y="4149080"/>
            <a:ext cx="4320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</a:t>
            </a:r>
          </a:p>
          <a:p>
            <a:r>
              <a:rPr lang="ru-RU" sz="1600" dirty="0" smtClean="0"/>
              <a:t>О</a:t>
            </a:r>
          </a:p>
          <a:p>
            <a:r>
              <a:rPr lang="ru-RU" sz="1600" dirty="0" smtClean="0"/>
              <a:t>Х</a:t>
            </a:r>
          </a:p>
          <a:p>
            <a:r>
              <a:rPr lang="ru-RU" sz="1600" dirty="0" smtClean="0"/>
              <a:t>О</a:t>
            </a:r>
          </a:p>
          <a:p>
            <a:r>
              <a:rPr lang="ru-RU" sz="1600" dirty="0" smtClean="0"/>
              <a:t>Д</a:t>
            </a:r>
          </a:p>
          <a:p>
            <a:r>
              <a:rPr lang="ru-RU" sz="1600" dirty="0" smtClean="0"/>
              <a:t>Ы</a:t>
            </a:r>
          </a:p>
          <a:p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-71985" y="260648"/>
            <a:ext cx="92159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Дефицит и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профицит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бюджета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3080" y="260648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параметры бюджета </a:t>
            </a:r>
          </a:p>
          <a:p>
            <a:pPr algn="ctr"/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 2019 год</a:t>
            </a:r>
          </a:p>
          <a:p>
            <a:pPr algn="ctr"/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на плановый период 2020-2021 годов</a:t>
            </a:r>
            <a:endParaRPr lang="ru-RU" sz="28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278092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5" name="Содержимое 6"/>
          <p:cNvGraphicFramePr>
            <a:graphicFrameLocks/>
          </p:cNvGraphicFramePr>
          <p:nvPr/>
        </p:nvGraphicFramePr>
        <p:xfrm>
          <a:off x="251520" y="1844824"/>
          <a:ext cx="8614792" cy="446101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53698"/>
                <a:gridCol w="2153698"/>
                <a:gridCol w="2153698"/>
                <a:gridCol w="2153698"/>
              </a:tblGrid>
              <a:tr h="392863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2019год</a:t>
                      </a:r>
                      <a:r>
                        <a:rPr lang="ru-RU" sz="1100" dirty="0" smtClean="0"/>
                        <a:t> </a:t>
                      </a:r>
                    </a:p>
                    <a:p>
                      <a:pPr algn="ctr"/>
                      <a:r>
                        <a:rPr lang="ru-RU" sz="1100" dirty="0" smtClean="0"/>
                        <a:t>(тыс.руб.)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</a:p>
                    <a:p>
                      <a:pPr algn="ctr"/>
                      <a:r>
                        <a:rPr lang="ru-RU" sz="1100" dirty="0" smtClean="0"/>
                        <a:t>(тыс.руб.)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2021год</a:t>
                      </a:r>
                    </a:p>
                    <a:p>
                      <a:pPr algn="ctr"/>
                      <a:r>
                        <a:rPr lang="ru-RU" sz="1100" dirty="0" smtClean="0"/>
                        <a:t>(тыс.руб.)</a:t>
                      </a:r>
                      <a:endParaRPr lang="ru-RU" dirty="0"/>
                    </a:p>
                  </a:txBody>
                  <a:tcPr/>
                </a:tc>
              </a:tr>
              <a:tr h="3928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Доходы, всего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182 773,2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43 250,3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44 418,2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28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из них: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999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налоговые и неналоговые доходы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30 270,1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31 566,4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32 961,3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80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безвозмездные поступления 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152 503,1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11 683,9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11 456,9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28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II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Расходы, всего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182 773,2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43 250,3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44 418,2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80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III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Дефицит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(-), профицит (+),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28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D:\Рабочий стол\Новая папка (2)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080120" cy="103847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2157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Динамика поступления доходов</a:t>
            </a:r>
          </a:p>
          <a:p>
            <a:pPr algn="ctr"/>
            <a:r>
              <a:rPr lang="ru-RU" sz="36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бюджет поселения</a:t>
            </a:r>
            <a:endParaRPr lang="ru-RU" sz="3600" b="1" cap="none" spc="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467544" y="1628800"/>
          <a:ext cx="784887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D:\Рабочий стол\Новая папка (2)\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365104"/>
            <a:ext cx="1985012" cy="1135013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Расходы бюджета в 2019 году по разделам бюджетной классификации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95536" y="1412776"/>
          <a:ext cx="8843718" cy="5231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 flipH="1" flipV="1">
            <a:off x="4355976" y="2348880"/>
            <a:ext cx="14401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D:\Рабочий стол\Новая папка (2)\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1340768"/>
            <a:ext cx="792088" cy="1113434"/>
          </a:xfrm>
          <a:prstGeom prst="rect">
            <a:avLst/>
          </a:prstGeom>
          <a:noFill/>
        </p:spPr>
      </p:pic>
      <p:pic>
        <p:nvPicPr>
          <p:cNvPr id="1030" name="Picture 6" descr="D:\Рабочий стол\Новая папка (2)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5301208"/>
            <a:ext cx="1691680" cy="1057300"/>
          </a:xfrm>
          <a:prstGeom prst="rect">
            <a:avLst/>
          </a:prstGeom>
          <a:noFill/>
        </p:spPr>
      </p:pic>
      <p:pic>
        <p:nvPicPr>
          <p:cNvPr id="1031" name="Picture 7" descr="D:\Рабочий стол\Новая папка (2)\1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412776"/>
            <a:ext cx="1077267" cy="1019036"/>
          </a:xfrm>
          <a:prstGeom prst="rect">
            <a:avLst/>
          </a:prstGeom>
          <a:noFill/>
        </p:spPr>
      </p:pic>
      <p:sp>
        <p:nvSpPr>
          <p:cNvPr id="8" name="TextBox 1"/>
          <p:cNvSpPr txBox="1"/>
          <p:nvPr/>
        </p:nvSpPr>
        <p:spPr>
          <a:xfrm>
            <a:off x="251520" y="2780928"/>
            <a:ext cx="2448295" cy="64806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Культура,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кинематография – 8 952,9 т.р.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Расходы бюджета Усть-Донецкого городского поселения в разрезе муниципальных программ</a:t>
            </a:r>
            <a:endParaRPr lang="ru-RU" sz="32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1772816"/>
          <a:ext cx="8784977" cy="46482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376855"/>
                <a:gridCol w="1522384"/>
                <a:gridCol w="1522384"/>
                <a:gridCol w="1363354"/>
              </a:tblGrid>
              <a:tr h="669320"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Наименование муниципальной программы</a:t>
                      </a:r>
                      <a:endParaRPr lang="ru-RU" sz="1400" i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2019 год</a:t>
                      </a:r>
                    </a:p>
                    <a:p>
                      <a:pPr algn="ctr"/>
                      <a:r>
                        <a:rPr lang="ru-RU" sz="1100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(тыс.руб.)</a:t>
                      </a:r>
                      <a:endParaRPr lang="ru-RU" sz="1100" i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2020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(тыс.руб.)</a:t>
                      </a:r>
                    </a:p>
                    <a:p>
                      <a:pPr algn="ctr"/>
                      <a:endParaRPr lang="ru-RU" sz="1400" i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2020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(тыс.руб.)</a:t>
                      </a:r>
                    </a:p>
                  </a:txBody>
                  <a:tcPr/>
                </a:tc>
              </a:tr>
              <a:tr h="580078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372,8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372,8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372,8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7728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Развитие физической культуры и массового спорта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9 319,9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835,6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836,1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7728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Управление муниципальными финансами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1 038,0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803,0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803,0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466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Благоустройство территории Усть-Донецкого городского поселения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105 104,5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18 947,5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18 010,2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0078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Обеспечение доступным и комфортным  жильем и  качественными жилищно-коммунальными услугами населения Усть-Донецкого городского поселения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16 435,5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11 024,6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11 524,6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466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Обеспечение общественного порядка и противодействие преступности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165,0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105,0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105,0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7728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Муниципальная политика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10 253,6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10 233,6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10 374,1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3184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Формирование современной городской среды на территории Усть-Донецкого городского поселения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40 004,9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  <a:p>
                      <a:pPr algn="ctr"/>
                      <a:endParaRPr lang="ru-RU" sz="12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7728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182 694,2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42 322,1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42 025,8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179512" y="1628800"/>
          <a:ext cx="878497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76056" y="5013176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57,5%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869160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8,99%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1484784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0,20%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170080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0,56%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3419872" y="1484784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5,1%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16632"/>
            <a:ext cx="828143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Удельный вес муниципальных программ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структуре расходов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бюджета поселения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260648"/>
            <a:ext cx="79560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Контактная информация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1" name="Picture 3" descr="D:\Рабочий стол\Новая папка (2)\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5373216"/>
            <a:ext cx="4155140" cy="7920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1600" y="1628800"/>
            <a:ext cx="734481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«Бюджет для граждан»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Подготовлен финансово-экономическим отделом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Администрации Усть-Донецкого городского поселения</a:t>
            </a:r>
          </a:p>
          <a:p>
            <a:pPr algn="ctr">
              <a:defRPr/>
            </a:pPr>
            <a:endParaRPr lang="ru-RU" b="1" dirty="0" smtClean="0">
              <a:solidFill>
                <a:srgbClr val="9A3130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Администрация Усть-Донецкого городского поселения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 находится по адресу: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р.п.Усть-Донецкий,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Ростовской области, ул. Портовая д.9.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Телефон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</a:rPr>
              <a:t>8(86351)9-11-35,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 электронная почта </a:t>
            </a:r>
            <a:r>
              <a:rPr lang="en-US" b="1" u="sng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ustdon_gp@mail.ru</a:t>
            </a:r>
          </a:p>
          <a:p>
            <a:pPr algn="ctr">
              <a:defRPr/>
            </a:pPr>
            <a:endParaRPr lang="en-US" b="1" dirty="0" smtClean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Информацию о бюджете можно получить на официальном сайте Усть-Донецкого городского поселения по адресу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http://ustdoneckaya-adm.ru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465</TotalTime>
  <Words>457</Words>
  <Application>Microsoft Office PowerPoint</Application>
  <PresentationFormat>Экран (4:3)</PresentationFormat>
  <Paragraphs>148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Официальная</vt:lpstr>
      <vt:lpstr>Бюджет Усть-Донецкого городского поселения на 2019 год и на плановый период 2020-2021 годов</vt:lpstr>
      <vt:lpstr>Бюджет – план доходов и расходов  для обеспечения  обязательств, закрепленных в Конституции Российской Федерации.  </vt:lpstr>
      <vt:lpstr>Слайд 3</vt:lpstr>
      <vt:lpstr>Слайд 4</vt:lpstr>
      <vt:lpstr>Слайд 5</vt:lpstr>
      <vt:lpstr>Расходы бюджета в 2019 году по разделам бюджетной классификации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Усть-Донецкого городского поселения на 2019 год и на плановый период 2020-2021 годов</dc:title>
  <dc:creator>user</dc:creator>
  <cp:lastModifiedBy>Admin</cp:lastModifiedBy>
  <cp:revision>52</cp:revision>
  <dcterms:created xsi:type="dcterms:W3CDTF">2019-01-29T13:47:22Z</dcterms:created>
  <dcterms:modified xsi:type="dcterms:W3CDTF">2019-02-11T16:17:12Z</dcterms:modified>
</cp:coreProperties>
</file>