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/>
              <a:t>2021 год</a:t>
            </a:r>
          </a:p>
        </c:rich>
      </c:tx>
      <c:layout>
        <c:manualLayout>
          <c:xMode val="edge"/>
          <c:yMode val="edge"/>
          <c:x val="0.36599724391935862"/>
          <c:y val="8.502355949884182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Налоговые и неналоговые 38 761,9 (тыс.руб.)</c:v>
                </c:pt>
                <c:pt idx="1">
                  <c:v>Безвозмездные 66 428,8 (тыс.руб)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4894904142923504"/>
          <c:y val="0.36008221914707339"/>
          <c:w val="0.32104051154136548"/>
          <c:h val="0.4023141988735751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</a:p>
        </c:rich>
      </c:tx>
      <c:layout>
        <c:manualLayout>
          <c:xMode val="edge"/>
          <c:yMode val="edge"/>
          <c:x val="0.39781482546040359"/>
          <c:y val="7.839651351568241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Налоговые и неналоговые 39 808,5 (тыс.руб)</c:v>
                </c:pt>
                <c:pt idx="1">
                  <c:v>Безвозмездные 9 574,5 (тыс.руб)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</c:v>
                </c:pt>
                <c:pt idx="1">
                  <c:v>19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89791164673637"/>
          <c:y val="0.34274456260974567"/>
          <c:w val="0.33657641835003543"/>
          <c:h val="0.3709563645118012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tx>
        <c:rich>
          <a:bodyPr/>
          <a:lstStyle/>
          <a:p>
            <a:pPr>
              <a:defRPr/>
            </a:pPr>
            <a:r>
              <a:rPr lang="ru-RU"/>
              <a:t>2023 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Налоговые и неналоговые 41 066,8 (тыс.руб)</c:v>
                </c:pt>
                <c:pt idx="1">
                  <c:v>Безвозмездные 9 609,1 (тыс.руб)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Общегосударственные вопросы 11 294,9 т.р.</c:v>
                </c:pt>
                <c:pt idx="1">
                  <c:v>Дорожное хозяйство 20 152,2 т.р.</c:v>
                </c:pt>
                <c:pt idx="2">
                  <c:v>Жилищно-коммунальное хозяйство 70 745,3 т.р.</c:v>
                </c:pt>
                <c:pt idx="3">
                  <c:v>Физическая культура и спорт 358,0 т.р.</c:v>
                </c:pt>
                <c:pt idx="4">
                  <c:v>Социальная политика 420,0 т.р.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19</c:v>
                </c:pt>
                <c:pt idx="2">
                  <c:v>67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4957349081365"/>
          <c:y val="0.14438804133858271"/>
          <c:w val="0.33700426509186354"/>
          <c:h val="0.7998646653543307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00630-WA007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340768"/>
            <a:ext cx="8784976" cy="348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юджет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Усть-Донецкого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поселения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2021 год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плановый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период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 и 2023 годов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6632"/>
            <a:ext cx="302433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97152"/>
            <a:ext cx="3212976" cy="180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279576" cy="170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797152"/>
            <a:ext cx="2508104" cy="141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420889"/>
            <a:ext cx="2520280" cy="1294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348880"/>
            <a:ext cx="2592288" cy="1583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2919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744"/>
            <a:ext cx="8568952" cy="66686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1484784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УСТЬ-ДОНЕЦКОГО ГОРОДСКОГО ПОСЕЛЕНИЯ 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2021год и на плановый период 2022 и 2023 годов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утвержден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Решением Собрания депутатов Усть-Донецкого городского </a:t>
            </a:r>
            <a:r>
              <a:rPr lang="ru-RU" sz="2400" b="1" i="1" dirty="0" smtClean="0">
                <a:solidFill>
                  <a:srgbClr val="002060"/>
                </a:solidFill>
              </a:rPr>
              <a:t>поселения № 254    от  25.12.2020 года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«О бюджете Усть-Донецкого городского поселения  на </a:t>
            </a:r>
            <a:r>
              <a:rPr lang="ru-RU" sz="2400" b="1" i="1" dirty="0" smtClean="0">
                <a:solidFill>
                  <a:srgbClr val="002060"/>
                </a:solidFill>
              </a:rPr>
              <a:t>2021 </a:t>
            </a:r>
            <a:r>
              <a:rPr lang="ru-RU" sz="2400" b="1" i="1" dirty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2400" b="1" i="1" dirty="0" smtClean="0">
                <a:solidFill>
                  <a:srgbClr val="002060"/>
                </a:solidFill>
              </a:rPr>
              <a:t>2022 </a:t>
            </a:r>
            <a:r>
              <a:rPr lang="ru-RU" sz="2400" b="1" i="1" dirty="0">
                <a:solidFill>
                  <a:srgbClr val="002060"/>
                </a:solidFill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</a:rPr>
              <a:t>2023 </a:t>
            </a:r>
            <a:r>
              <a:rPr lang="ru-RU" sz="2400" b="1" i="1" dirty="0">
                <a:solidFill>
                  <a:srgbClr val="002060"/>
                </a:solidFill>
              </a:rPr>
              <a:t>годов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11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428736"/>
          <a:ext cx="450059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57752" y="1428736"/>
          <a:ext cx="4286248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000232" y="4151322"/>
          <a:ext cx="5167306" cy="270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1614" y="0"/>
            <a:ext cx="89439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поступления 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доходов в бюджет поселения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mvid\Desktop\Новая папка (7)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944216" cy="114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3568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расходов бюджета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Усть-Донецкого городского поселения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6176" y="5085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467544" y="1397000"/>
          <a:ext cx="835292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1944216" cy="12232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301208"/>
            <a:ext cx="2232248" cy="12560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085184"/>
            <a:ext cx="2088232" cy="13856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37039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32146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РАСХОДЫ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2609716">
            <a:off x="2146715" y="1636725"/>
            <a:ext cx="1418681" cy="7712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1857356" y="2786057"/>
            <a:ext cx="1370084" cy="7712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695808">
            <a:off x="1370640" y="3765893"/>
            <a:ext cx="1985469" cy="10843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073873">
            <a:off x="5381321" y="1676680"/>
            <a:ext cx="1458431" cy="7712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15008" y="2786058"/>
            <a:ext cx="1227208" cy="7712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91434">
            <a:off x="5685475" y="3693033"/>
            <a:ext cx="1354200" cy="8752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316275">
            <a:off x="2681420" y="4696781"/>
            <a:ext cx="1227208" cy="7712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589521">
            <a:off x="5148603" y="4655347"/>
            <a:ext cx="1888760" cy="97080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750463" y="4964917"/>
            <a:ext cx="1357321" cy="10001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744386">
            <a:off x="1903727" y="1888549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Общегосударственные вопросы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73708">
            <a:off x="2730087" y="1709231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294,9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3000372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оборона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2714620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480,5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497712">
            <a:off x="1468696" y="3934473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450040">
            <a:off x="2096456" y="3644357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1 114,8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240435">
            <a:off x="2374631" y="4738025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 экономика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309356">
            <a:off x="2714893" y="4529183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20 352,2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431782" y="4997847"/>
            <a:ext cx="2000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</a:rPr>
              <a:t>Жилищно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коммунальное 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хозяйство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618600" y="495390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70 745,3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512092">
            <a:off x="5058398" y="4723597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Профессиональная подготовка, переподготовка и повышение квалификации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555610">
            <a:off x="5839528" y="470279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300931">
            <a:off x="5290270" y="3865037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Культура и 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кинематография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335349">
            <a:off x="6023338" y="367500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3504" y="3000372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Социальная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 политика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256490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009458">
            <a:off x="4916767" y="1924730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культура и спорт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027204">
            <a:off x="5449475" y="161801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358,0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в 2021 году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разделам бюджетной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8148" y="1428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pic>
        <p:nvPicPr>
          <p:cNvPr id="1026" name="Picture 2" descr="F:\проект бюджета\Ishodn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1425533" cy="928694"/>
          </a:xfrm>
          <a:prstGeom prst="rect">
            <a:avLst/>
          </a:prstGeom>
          <a:noFill/>
        </p:spPr>
      </p:pic>
      <p:pic>
        <p:nvPicPr>
          <p:cNvPr id="1027" name="Picture 3" descr="F:\проект бюджета\og_og_1509375047298398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1571604" cy="895338"/>
          </a:xfrm>
          <a:prstGeom prst="rect">
            <a:avLst/>
          </a:prstGeom>
          <a:noFill/>
        </p:spPr>
      </p:pic>
      <p:pic>
        <p:nvPicPr>
          <p:cNvPr id="1028" name="Picture 4" descr="F:\проект бюджета\3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1162024" cy="871518"/>
          </a:xfrm>
          <a:prstGeom prst="rect">
            <a:avLst/>
          </a:prstGeom>
          <a:noFill/>
        </p:spPr>
      </p:pic>
      <p:pic>
        <p:nvPicPr>
          <p:cNvPr id="1029" name="Picture 5" descr="F:\проект бюджета\image1566795641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715016"/>
            <a:ext cx="1493837" cy="994588"/>
          </a:xfrm>
          <a:prstGeom prst="rect">
            <a:avLst/>
          </a:prstGeom>
          <a:noFill/>
        </p:spPr>
      </p:pic>
      <p:pic>
        <p:nvPicPr>
          <p:cNvPr id="1030" name="Picture 6" descr="F:\проект бюджета\dNFV_ap9L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6143644"/>
            <a:ext cx="1416430" cy="571504"/>
          </a:xfrm>
          <a:prstGeom prst="rect">
            <a:avLst/>
          </a:prstGeom>
          <a:noFill/>
        </p:spPr>
      </p:pic>
      <p:pic>
        <p:nvPicPr>
          <p:cNvPr id="1031" name="Picture 7" descr="F:\проект бюджета\1479989698_20131119-obuchen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572140"/>
            <a:ext cx="1834062" cy="1033451"/>
          </a:xfrm>
          <a:prstGeom prst="rect">
            <a:avLst/>
          </a:prstGeom>
          <a:noFill/>
        </p:spPr>
      </p:pic>
      <p:pic>
        <p:nvPicPr>
          <p:cNvPr id="1032" name="Picture 8" descr="F:\проект бюджета\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143380"/>
            <a:ext cx="1495478" cy="1211527"/>
          </a:xfrm>
          <a:prstGeom prst="rect">
            <a:avLst/>
          </a:prstGeom>
          <a:noFill/>
        </p:spPr>
      </p:pic>
      <p:pic>
        <p:nvPicPr>
          <p:cNvPr id="1033" name="Picture 9" descr="F:\проект бюджета\fbae5d1d74568c9ad33b86ae61b76f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786058"/>
            <a:ext cx="1322608" cy="919146"/>
          </a:xfrm>
          <a:prstGeom prst="rect">
            <a:avLst/>
          </a:prstGeom>
          <a:noFill/>
        </p:spPr>
      </p:pic>
      <p:pic>
        <p:nvPicPr>
          <p:cNvPr id="1034" name="Picture 10" descr="F:\проект бюджета\2017_08_11-013-02_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1285860"/>
            <a:ext cx="1393011" cy="928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357298"/>
          <a:ext cx="8535892" cy="5341861"/>
        </p:xfrm>
        <a:graphic>
          <a:graphicData uri="http://schemas.openxmlformats.org/drawingml/2006/table">
            <a:tbl>
              <a:tblPr/>
              <a:tblGrid>
                <a:gridCol w="4888397"/>
                <a:gridCol w="1262060"/>
                <a:gridCol w="1238948"/>
                <a:gridCol w="1146487"/>
              </a:tblGrid>
              <a:tr h="554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программы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программа Усть-Донецкого городского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поселения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«Развитие культуры, физической культуры и спорта»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«Управление муниципальными финансами»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«Благоустройство территории Усть-Донецкого городского поселения»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41 896,3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25 825,6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25 998,8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«Обеспечение доступным и комфортным жильем и качественными жилищно-коммунальными услугами населения Усть-Донецкого городского поселения»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47 501,2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7 421,1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7 421,1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«Обеспечение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бщественного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порядка и противодействие преступности»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«Муниципальная политика»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"Формирование современной городской среды на территории Усть-Донецкого городского поселения"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104 474,8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48 266,9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48 460,8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715,9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1 116,1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2 215,1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ВСЕГО: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105 190,7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49 383,0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50 675,9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8748" y="-142900"/>
            <a:ext cx="72091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в разрезе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14298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114298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2022 год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114298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2023 год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</a:t>
            </a:r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00174"/>
            <a:ext cx="73448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Подготовлен финансово-экономическим отделом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Администрации Усть-Донецкого городского поселения</a:t>
            </a:r>
          </a:p>
          <a:p>
            <a:pPr algn="ctr">
              <a:defRPr/>
            </a:pPr>
            <a:endParaRPr lang="ru-RU" b="1" dirty="0" smtClean="0">
              <a:solidFill>
                <a:srgbClr val="9A313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Администрация Усть-Донецкого городского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находится по адресу: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р.п.Усть-Донецкий,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Ростовской области, ул. Портовая д.9.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Телефон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8(86351)9-11-35,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электронная почта </a:t>
            </a:r>
            <a:r>
              <a:rPr lang="en-US" b="1" u="sng" dirty="0" smtClean="0">
                <a:solidFill>
                  <a:srgbClr val="0070C0"/>
                </a:solidFill>
                <a:latin typeface="Constantia" pitchFamily="18" charset="0"/>
              </a:rPr>
              <a:t>ustdon_gp@mail.ru</a:t>
            </a:r>
          </a:p>
          <a:p>
            <a:pPr algn="ctr"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Информацию о бюджете можно получить на официальном сайте Усть-Донецкого городского поселения по адресу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Constantia" pitchFamily="18" charset="0"/>
              </a:rPr>
              <a:t>http://ustdoneckaya-adm.ru</a:t>
            </a: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797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Контактная  информация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6" descr="D:\Рабочий стол\1132-cont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857760"/>
            <a:ext cx="5832648" cy="214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389</Words>
  <Application>Microsoft Office PowerPoint</Application>
  <PresentationFormat>Экран (4:3)</PresentationFormat>
  <Paragraphs>112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video</dc:creator>
  <cp:lastModifiedBy>user</cp:lastModifiedBy>
  <cp:revision>91</cp:revision>
  <dcterms:created xsi:type="dcterms:W3CDTF">2019-11-27T19:27:50Z</dcterms:created>
  <dcterms:modified xsi:type="dcterms:W3CDTF">2021-04-28T12:28:52Z</dcterms:modified>
</cp:coreProperties>
</file>