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65" r:id="rId2"/>
    <p:sldId id="266" r:id="rId3"/>
    <p:sldId id="267" r:id="rId4"/>
    <p:sldId id="268" r:id="rId5"/>
    <p:sldId id="269" r:id="rId6"/>
    <p:sldId id="270" r:id="rId7"/>
    <p:sldId id="258" r:id="rId8"/>
    <p:sldId id="271" r:id="rId9"/>
    <p:sldId id="272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000099"/>
    <a:srgbClr val="CCECFF"/>
    <a:srgbClr val="FFCCFF"/>
    <a:srgbClr val="663300"/>
    <a:srgbClr val="FFFF99"/>
    <a:srgbClr val="FF9933"/>
    <a:srgbClr val="333300"/>
    <a:srgbClr val="CC99FF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77" autoAdjust="0"/>
  </p:normalViewPr>
  <p:slideViewPr>
    <p:cSldViewPr>
      <p:cViewPr varScale="1">
        <p:scale>
          <a:sx n="78" d="100"/>
          <a:sy n="78" d="100"/>
        </p:scale>
        <p:origin x="-161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2;&#1086;&#1080;%20&#1076;&#1086;&#1082;&#1091;&#1084;&#1077;&#1085;&#1090;&#1099;\&#1051;&#1077;&#1089;&#1085;&#1080;&#1082;&#1086;&#1074;&#1072;%20%20&#1045;.&#1040;\&#1041;&#1102;&#1076;&#1078;&#1077;&#1090;%20&#1076;&#1083;&#1103;%20&#1075;&#1088;&#1072;&#1078;&#1076;&#1072;&#1085;%202014-2016%20&#1075;&#1086;&#1076;\&#1044;&#1080;&#1072;&#1075;&#1088;&#1072;&#1084;&#1084;&#1072;%20&#1044;&#1054;&#1061;.2017&#1087;&#1088;&#1086;&#1077;&#1082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6474501108647545E-2"/>
          <c:y val="0.16091954022988544"/>
          <c:w val="0.53658536585365146"/>
          <c:h val="0.69425287356322274"/>
        </c:manualLayout>
      </c:layout>
      <c:pie3DChart>
        <c:varyColors val="1"/>
        <c:dLbls>
          <c:showVal val="1"/>
        </c:dLbls>
      </c:pie3DChart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8177542043356154"/>
          <c:y val="3.2097054815913871E-2"/>
          <c:w val="0.30896532030718382"/>
          <c:h val="0.93580566254852637"/>
        </c:manualLayout>
      </c:layout>
      <c:txPr>
        <a:bodyPr/>
        <a:lstStyle/>
        <a:p>
          <a:pPr>
            <a:defRPr sz="109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495864903679525E-3"/>
          <c:y val="9.5134874759152804E-3"/>
          <c:w val="0.58429260576612074"/>
          <c:h val="0.90149325626204235"/>
        </c:manualLayout>
      </c:layout>
      <c:pie3DChart>
        <c:varyColors val="1"/>
        <c:ser>
          <c:idx val="0"/>
          <c:order val="0"/>
          <c:tx>
            <c:strRef>
              <c:f>Лист1!$B$2:$B$12</c:f>
              <c:strCache>
                <c:ptCount val="1"/>
                <c:pt idx="0">
                  <c:v>26,2% 4,7% 0,0% 0,0% 0,1% 5,1% 32,9% 8,4% 22,4% 30,0% 0,1%</c:v>
                </c:pt>
              </c:strCache>
            </c:strRef>
          </c:tx>
          <c:explosion val="14"/>
          <c:dLbls>
            <c:dLbl>
              <c:idx val="0"/>
              <c:layout>
                <c:manualLayout>
                  <c:x val="-0.13913229977773345"/>
                  <c:y val="5.683943740058482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 НДФЛ 26,2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0.581881752849707"/>
                  <c:y val="-8.609055888131336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 от исп. имущества 8,4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0.19172674864032699"/>
                  <c:y val="-6.377864753494258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Налог на имущество</a:t>
                    </a:r>
                    <a:r>
                      <a:rPr lang="ru-RU" baseline="0"/>
                      <a:t> 5,1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0.39297863849149883"/>
                  <c:y val="-5.61109974413300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Земельный налог 32,9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8.4512542203035057E-2"/>
                  <c:y val="-0.17500775521249326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 от продажи мун.</a:t>
                    </a:r>
                    <a:r>
                      <a:rPr lang="ru-RU" baseline="0"/>
                      <a:t> имущества 22,4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elete val="1"/>
          </c:dLbls>
          <c:cat>
            <c:strRef>
              <c:f>Лист1!$A$2:$A$12</c:f>
              <c:strCache>
                <c:ptCount val="8"/>
                <c:pt idx="0">
                  <c:v>Налог на доходы физических лиц - 8818,1 тыс.руб.</c:v>
                </c:pt>
                <c:pt idx="1">
                  <c:v>Акцизы по подакцизным товарам - 1582,6 тыс.руб.</c:v>
                </c:pt>
                <c:pt idx="2">
                  <c:v>Единый сельскохозяйственный налог - 45,1 тыс. рублей</c:v>
                </c:pt>
                <c:pt idx="3">
                  <c:v>Налог на имущество физических лиц - 1706,4 тыс.руб.</c:v>
                </c:pt>
                <c:pt idx="4">
                  <c:v>Земельный налог - 11083,9 тыс.руб.</c:v>
                </c:pt>
                <c:pt idx="5">
                  <c:v>Доходы от использ.имущ.,наход.в гос. и мун.соб. - 2841,0 тыс.руб.</c:v>
                </c:pt>
                <c:pt idx="6">
                  <c:v>Доходы от продажи матер.и нематер.активов - 7550,0 тыс.руб.</c:v>
                </c:pt>
                <c:pt idx="7">
                  <c:v>Прочие неналоговые доходы - 16,5 тыс.руб.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8"/>
                <c:pt idx="0">
                  <c:v>0.26200000000000001</c:v>
                </c:pt>
                <c:pt idx="1">
                  <c:v>4.700000000000009E-2</c:v>
                </c:pt>
                <c:pt idx="2">
                  <c:v>1.0000000000000022E-3</c:v>
                </c:pt>
                <c:pt idx="3">
                  <c:v>5.1000000000000004E-2</c:v>
                </c:pt>
                <c:pt idx="4">
                  <c:v>0.32900000000000063</c:v>
                </c:pt>
                <c:pt idx="5">
                  <c:v>8.4000000000000186E-2</c:v>
                </c:pt>
                <c:pt idx="6">
                  <c:v>0.22400000000000023</c:v>
                </c:pt>
                <c:pt idx="7">
                  <c:v>1.0000000000000022E-3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503673081158632"/>
          <c:y val="5.2332983038314532E-2"/>
          <c:w val="0.33341617013314323"/>
          <c:h val="0.86642103518552593"/>
        </c:manualLayout>
      </c:layout>
      <c:spPr>
        <a:solidFill>
          <a:schemeClr val="accent1">
            <a:lumMod val="60000"/>
            <a:lumOff val="40000"/>
          </a:schemeClr>
        </a:solidFill>
      </c:spPr>
    </c:legend>
    <c:plotVisOnly val="1"/>
  </c:chart>
  <c:spPr>
    <a:noFill/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E590F8-8391-4C77-B122-9D3997AB544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D2982A-495F-4B30-8FFC-8A277846FB19}">
      <dgm:prSet custT="1"/>
      <dgm:spPr>
        <a:solidFill>
          <a:schemeClr val="tx2">
            <a:lumMod val="40000"/>
            <a:lumOff val="60000"/>
            <a:alpha val="89804"/>
          </a:schemeClr>
        </a:solidFill>
      </dgm:spPr>
      <dgm:t>
        <a:bodyPr/>
        <a:lstStyle/>
        <a:p>
          <a:r>
            <a:rPr lang="ru-RU" sz="1400" b="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Решение Собрания депутатов Усть-Донецкого городского поселения от 10.11.2015 № 147 О внесении изменений в решение Собрания депутатов Усть-Донецкого городского поселения от 27.10.2011 № 135 «Об утверждении положения о бюджетном процессе в Усть-Донецком городском поселении»</a:t>
          </a:r>
          <a:endParaRPr lang="ru-RU" sz="1400" b="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1529C3-4E24-4451-B302-072A3F20D9A9}" type="parTrans" cxnId="{3A1155BE-8FDA-42F0-855F-83F9202DC817}">
      <dgm:prSet/>
      <dgm:spPr/>
      <dgm:t>
        <a:bodyPr/>
        <a:lstStyle/>
        <a:p>
          <a:endParaRPr lang="ru-RU"/>
        </a:p>
      </dgm:t>
    </dgm:pt>
    <dgm:pt modelId="{04257793-C5CF-4850-B136-B820F129E1B1}" type="sibTrans" cxnId="{3A1155BE-8FDA-42F0-855F-83F9202DC817}">
      <dgm:prSet/>
      <dgm:spPr/>
      <dgm:t>
        <a:bodyPr/>
        <a:lstStyle/>
        <a:p>
          <a:endParaRPr lang="ru-RU"/>
        </a:p>
      </dgm:t>
    </dgm:pt>
    <dgm:pt modelId="{82ED7029-950F-4B55-969E-136ED1342FDE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Распоряжение Администрации Усть-Донецкого городского поселения от 30.08.2013 № 118 «Об утверждении перечня муниципальных программ Усть-Донецкого городского поселения»</a:t>
          </a:r>
          <a:endParaRPr lang="ru-RU" sz="1400" b="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190B73-A594-4DE5-9661-E5562A004DB2}" type="parTrans" cxnId="{63D0BF3F-C7B8-4445-92C5-FC75C7D328F6}">
      <dgm:prSet/>
      <dgm:spPr/>
      <dgm:t>
        <a:bodyPr/>
        <a:lstStyle/>
        <a:p>
          <a:endParaRPr lang="ru-RU"/>
        </a:p>
      </dgm:t>
    </dgm:pt>
    <dgm:pt modelId="{B0AD49AA-842A-48FE-9DF1-B820A747374F}" type="sibTrans" cxnId="{63D0BF3F-C7B8-4445-92C5-FC75C7D328F6}">
      <dgm:prSet/>
      <dgm:spPr/>
      <dgm:t>
        <a:bodyPr/>
        <a:lstStyle/>
        <a:p>
          <a:endParaRPr lang="ru-RU"/>
        </a:p>
      </dgm:t>
    </dgm:pt>
    <dgm:pt modelId="{DD101001-9AF9-48B8-A2D4-563C2AFB9392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Постановление Администрации Усть-Донецкого городского поселения от 02.09.2013 № 246 «Об утверждении Порядка разработки, реализации и оценки эффективности муниципальных программ Усть-Донецкого городского поселения» </a:t>
          </a:r>
          <a:endParaRPr lang="ru-RU" sz="1400" b="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B6310C-327F-46EB-9684-9E86017C7336}" type="parTrans" cxnId="{21A647F0-5089-473D-8379-098A0851403B}">
      <dgm:prSet/>
      <dgm:spPr/>
      <dgm:t>
        <a:bodyPr/>
        <a:lstStyle/>
        <a:p>
          <a:endParaRPr lang="ru-RU"/>
        </a:p>
      </dgm:t>
    </dgm:pt>
    <dgm:pt modelId="{73BCAB23-4EBB-417E-9EC2-85E5651A09CF}" type="sibTrans" cxnId="{21A647F0-5089-473D-8379-098A0851403B}">
      <dgm:prSet/>
      <dgm:spPr/>
      <dgm:t>
        <a:bodyPr/>
        <a:lstStyle/>
        <a:p>
          <a:endParaRPr lang="ru-RU"/>
        </a:p>
      </dgm:t>
    </dgm:pt>
    <dgm:pt modelId="{FF22E8A3-137D-4B11-A6C0-2CFD81BC3E38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Распоряжение Администрации Усть-Донецкого городского поселения от 03.09.2013 №121 «Об утверждении Методических рекомендаций по разработке и реализации муниципальных программ Усть-Донецкого городского поселения» </a:t>
          </a:r>
          <a:endParaRPr lang="ru-RU" sz="1400" b="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3D4563-B1D2-44C4-9342-487791EB5D4C}" type="parTrans" cxnId="{2930AEE4-D493-4675-B31C-3A2F67BF37B2}">
      <dgm:prSet/>
      <dgm:spPr/>
      <dgm:t>
        <a:bodyPr/>
        <a:lstStyle/>
        <a:p>
          <a:endParaRPr lang="ru-RU"/>
        </a:p>
      </dgm:t>
    </dgm:pt>
    <dgm:pt modelId="{CB5D60B8-5BDC-49B7-92FD-16F6494EADB5}" type="sibTrans" cxnId="{2930AEE4-D493-4675-B31C-3A2F67BF37B2}">
      <dgm:prSet/>
      <dgm:spPr/>
      <dgm:t>
        <a:bodyPr/>
        <a:lstStyle/>
        <a:p>
          <a:endParaRPr lang="ru-RU"/>
        </a:p>
      </dgm:t>
    </dgm:pt>
    <dgm:pt modelId="{3018961B-01A6-41F6-9B81-0B98D95ED339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10 постановлений Администрации Усть-Донецкого городского поселения  об утверждении муниципальных программ  Усть-Донецкого городского поселения</a:t>
          </a:r>
          <a:endParaRPr lang="ru-RU" sz="1400" b="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62533A-D5CD-4B79-9EDF-A16748105F34}" type="parTrans" cxnId="{6DBAEFC9-76B4-4EDF-8815-E3F5C2EA077F}">
      <dgm:prSet/>
      <dgm:spPr/>
      <dgm:t>
        <a:bodyPr/>
        <a:lstStyle/>
        <a:p>
          <a:endParaRPr lang="ru-RU"/>
        </a:p>
      </dgm:t>
    </dgm:pt>
    <dgm:pt modelId="{2BAA079C-0FA2-46C8-A306-804FC0C51EBE}" type="sibTrans" cxnId="{6DBAEFC9-76B4-4EDF-8815-E3F5C2EA077F}">
      <dgm:prSet/>
      <dgm:spPr/>
      <dgm:t>
        <a:bodyPr/>
        <a:lstStyle/>
        <a:p>
          <a:endParaRPr lang="ru-RU"/>
        </a:p>
      </dgm:t>
    </dgm:pt>
    <dgm:pt modelId="{21AED198-A93E-46AB-9CF8-0BC96A35547D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Решение Собрания депутатов Усть-Донецкого городского поселения от 30.11.2016  № 24 «Прогнозный план приватизации на 2017 и плановый период 2018 и 2019 годов»</a:t>
          </a:r>
          <a:endParaRPr lang="ru-RU" sz="1400" b="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0A37FF-FF17-47AA-95D5-52A64A4D055E}" type="parTrans" cxnId="{DA4750E2-C2A8-4C65-9EB5-A11C65CD91B2}">
      <dgm:prSet/>
      <dgm:spPr/>
      <dgm:t>
        <a:bodyPr/>
        <a:lstStyle/>
        <a:p>
          <a:endParaRPr lang="ru-RU"/>
        </a:p>
      </dgm:t>
    </dgm:pt>
    <dgm:pt modelId="{62B79777-67C1-4D94-B0C6-1727A2A26702}" type="sibTrans" cxnId="{DA4750E2-C2A8-4C65-9EB5-A11C65CD91B2}">
      <dgm:prSet/>
      <dgm:spPr/>
      <dgm:t>
        <a:bodyPr/>
        <a:lstStyle/>
        <a:p>
          <a:endParaRPr lang="ru-RU"/>
        </a:p>
      </dgm:t>
    </dgm:pt>
    <dgm:pt modelId="{540889A5-BE50-4F9C-B305-767D0898E51E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0" i="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Постановление  Администрации Усть-Донецкого городского поселения от 20.10.2016 № 274 «Основные направления бюджетной и налоговой политики Усть-Донецкого городского полселения на 2017 и плановый период 2018 и 2019 годов»</a:t>
          </a:r>
          <a:endParaRPr lang="ru-RU" sz="1400" b="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BD353D-573F-4554-87AF-20161ECEE10E}" type="parTrans" cxnId="{A80B44E4-F570-4041-BA0F-CAA54FCF2393}">
      <dgm:prSet/>
      <dgm:spPr/>
      <dgm:t>
        <a:bodyPr/>
        <a:lstStyle/>
        <a:p>
          <a:endParaRPr lang="ru-RU"/>
        </a:p>
      </dgm:t>
    </dgm:pt>
    <dgm:pt modelId="{13C64FCC-174D-4B11-B93D-01DBF1643283}" type="sibTrans" cxnId="{A80B44E4-F570-4041-BA0F-CAA54FCF2393}">
      <dgm:prSet/>
      <dgm:spPr/>
      <dgm:t>
        <a:bodyPr/>
        <a:lstStyle/>
        <a:p>
          <a:endParaRPr lang="ru-RU"/>
        </a:p>
      </dgm:t>
    </dgm:pt>
    <dgm:pt modelId="{EAD3EC8D-41E8-48B2-AC50-DA757502E36D}" type="pres">
      <dgm:prSet presAssocID="{E0E590F8-8391-4C77-B122-9D3997AB544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3F7CBFB-3DA8-4D5C-81FA-05549E9ADFF7}" type="pres">
      <dgm:prSet presAssocID="{E0E590F8-8391-4C77-B122-9D3997AB5446}" presName="pyramid" presStyleLbl="node1" presStyleIdx="0" presStyleCnt="1"/>
      <dgm:spPr>
        <a:solidFill>
          <a:srgbClr val="663300"/>
        </a:solidFill>
      </dgm:spPr>
    </dgm:pt>
    <dgm:pt modelId="{2CC4E1D1-8BE8-4113-9AAB-D71F1B6E6F8B}" type="pres">
      <dgm:prSet presAssocID="{E0E590F8-8391-4C77-B122-9D3997AB5446}" presName="theList" presStyleCnt="0"/>
      <dgm:spPr/>
    </dgm:pt>
    <dgm:pt modelId="{982F869E-6C70-48CA-803C-4A5E775D788C}" type="pres">
      <dgm:prSet presAssocID="{51D2982A-495F-4B30-8FFC-8A277846FB19}" presName="aNode" presStyleLbl="fgAcc1" presStyleIdx="0" presStyleCnt="7" custScaleX="260293" custScaleY="292031" custLinFactY="-89117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02385-2D21-4D52-A6B4-EF5E9F7E9953}" type="pres">
      <dgm:prSet presAssocID="{51D2982A-495F-4B30-8FFC-8A277846FB19}" presName="aSpace" presStyleCnt="0"/>
      <dgm:spPr/>
    </dgm:pt>
    <dgm:pt modelId="{D184D668-BA41-47BC-9B4A-735ACA21D989}" type="pres">
      <dgm:prSet presAssocID="{82ED7029-950F-4B55-969E-136ED1342FDE}" presName="aNode" presStyleLbl="fgAcc1" presStyleIdx="1" presStyleCnt="7" custScaleX="260293" custScaleY="165942" custLinFactY="-53120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4F4FA-2A87-4FFC-A376-311BB90A2203}" type="pres">
      <dgm:prSet presAssocID="{82ED7029-950F-4B55-969E-136ED1342FDE}" presName="aSpace" presStyleCnt="0"/>
      <dgm:spPr/>
    </dgm:pt>
    <dgm:pt modelId="{2BA73FFF-702F-4D4F-BA5D-98EFC261A1BB}" type="pres">
      <dgm:prSet presAssocID="{3018961B-01A6-41F6-9B81-0B98D95ED339}" presName="aNode" presStyleLbl="fgAcc1" presStyleIdx="2" presStyleCnt="7" custScaleX="260293" custScaleY="140020" custLinFactY="-28502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CD27F-16DC-4F31-BE2B-924D788E6F75}" type="pres">
      <dgm:prSet presAssocID="{3018961B-01A6-41F6-9B81-0B98D95ED339}" presName="aSpace" presStyleCnt="0"/>
      <dgm:spPr/>
    </dgm:pt>
    <dgm:pt modelId="{D7FE1EA2-8E91-40D0-BEE0-7178C1F45F7F}" type="pres">
      <dgm:prSet presAssocID="{FF22E8A3-137D-4B11-A6C0-2CFD81BC3E38}" presName="aNode" presStyleLbl="fgAcc1" presStyleIdx="3" presStyleCnt="7" custScaleX="260293" custScaleY="174957" custLinFactY="-3344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C38E5-387E-4697-A437-A2D2DB7727A7}" type="pres">
      <dgm:prSet presAssocID="{FF22E8A3-137D-4B11-A6C0-2CFD81BC3E38}" presName="aSpace" presStyleCnt="0"/>
      <dgm:spPr/>
    </dgm:pt>
    <dgm:pt modelId="{BE26D8BA-EBC7-4DB6-91A9-65243D9AB434}" type="pres">
      <dgm:prSet presAssocID="{DD101001-9AF9-48B8-A2D4-563C2AFB9392}" presName="aNode" presStyleLbl="fgAcc1" presStyleIdx="4" presStyleCnt="7" custScaleX="260293" custScaleY="185523" custLinFactNeighborX="0" custLinFactNeighborY="-1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BE8E5E-6DAB-41DE-8256-9A25FBA58B25}" type="pres">
      <dgm:prSet presAssocID="{DD101001-9AF9-48B8-A2D4-563C2AFB9392}" presName="aSpace" presStyleCnt="0"/>
      <dgm:spPr/>
    </dgm:pt>
    <dgm:pt modelId="{C0931CA9-0418-4064-8277-D53387544535}" type="pres">
      <dgm:prSet presAssocID="{21AED198-A93E-46AB-9CF8-0BC96A35547D}" presName="aNode" presStyleLbl="fgAcc1" presStyleIdx="5" presStyleCnt="7" custScaleX="260293" custScaleY="185523" custLinFactY="43062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BEDC6-8BFE-4467-8048-1BCAC0942840}" type="pres">
      <dgm:prSet presAssocID="{21AED198-A93E-46AB-9CF8-0BC96A35547D}" presName="aSpace" presStyleCnt="0"/>
      <dgm:spPr/>
    </dgm:pt>
    <dgm:pt modelId="{CABDF327-8A60-4AF2-BD1B-2A83F03D3368}" type="pres">
      <dgm:prSet presAssocID="{540889A5-BE50-4F9C-B305-767D0898E51E}" presName="aNode" presStyleLbl="fgAcc1" presStyleIdx="6" presStyleCnt="7" custScaleX="260293" custScaleY="185523" custLinFactY="98865" custLinFactNeighborX="241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D54A55-6F3F-42B1-965F-19C19999D5A7}" type="pres">
      <dgm:prSet presAssocID="{540889A5-BE50-4F9C-B305-767D0898E51E}" presName="aSpace" presStyleCnt="0"/>
      <dgm:spPr/>
    </dgm:pt>
  </dgm:ptLst>
  <dgm:cxnLst>
    <dgm:cxn modelId="{1D26A28F-E3C1-4638-B926-F6EB6F3B1448}" type="presOf" srcId="{E0E590F8-8391-4C77-B122-9D3997AB5446}" destId="{EAD3EC8D-41E8-48B2-AC50-DA757502E36D}" srcOrd="0" destOrd="0" presId="urn:microsoft.com/office/officeart/2005/8/layout/pyramid2"/>
    <dgm:cxn modelId="{63D0BF3F-C7B8-4445-92C5-FC75C7D328F6}" srcId="{E0E590F8-8391-4C77-B122-9D3997AB5446}" destId="{82ED7029-950F-4B55-969E-136ED1342FDE}" srcOrd="1" destOrd="0" parTransId="{8A190B73-A594-4DE5-9661-E5562A004DB2}" sibTransId="{B0AD49AA-842A-48FE-9DF1-B820A747374F}"/>
    <dgm:cxn modelId="{896C2CB7-28DC-4716-AFDA-E825C0A42A2E}" type="presOf" srcId="{21AED198-A93E-46AB-9CF8-0BC96A35547D}" destId="{C0931CA9-0418-4064-8277-D53387544535}" srcOrd="0" destOrd="0" presId="urn:microsoft.com/office/officeart/2005/8/layout/pyramid2"/>
    <dgm:cxn modelId="{2930AEE4-D493-4675-B31C-3A2F67BF37B2}" srcId="{E0E590F8-8391-4C77-B122-9D3997AB5446}" destId="{FF22E8A3-137D-4B11-A6C0-2CFD81BC3E38}" srcOrd="3" destOrd="0" parTransId="{663D4563-B1D2-44C4-9342-487791EB5D4C}" sibTransId="{CB5D60B8-5BDC-49B7-92FD-16F6494EADB5}"/>
    <dgm:cxn modelId="{09C5BF16-6608-4AD3-8E20-6284197CEF8F}" type="presOf" srcId="{82ED7029-950F-4B55-969E-136ED1342FDE}" destId="{D184D668-BA41-47BC-9B4A-735ACA21D989}" srcOrd="0" destOrd="0" presId="urn:microsoft.com/office/officeart/2005/8/layout/pyramid2"/>
    <dgm:cxn modelId="{DA4750E2-C2A8-4C65-9EB5-A11C65CD91B2}" srcId="{E0E590F8-8391-4C77-B122-9D3997AB5446}" destId="{21AED198-A93E-46AB-9CF8-0BC96A35547D}" srcOrd="5" destOrd="0" parTransId="{400A37FF-FF17-47AA-95D5-52A64A4D055E}" sibTransId="{62B79777-67C1-4D94-B0C6-1727A2A26702}"/>
    <dgm:cxn modelId="{EC6CBF5C-19CD-4DD6-A873-2219062E0380}" type="presOf" srcId="{FF22E8A3-137D-4B11-A6C0-2CFD81BC3E38}" destId="{D7FE1EA2-8E91-40D0-BEE0-7178C1F45F7F}" srcOrd="0" destOrd="0" presId="urn:microsoft.com/office/officeart/2005/8/layout/pyramid2"/>
    <dgm:cxn modelId="{6DBAEFC9-76B4-4EDF-8815-E3F5C2EA077F}" srcId="{E0E590F8-8391-4C77-B122-9D3997AB5446}" destId="{3018961B-01A6-41F6-9B81-0B98D95ED339}" srcOrd="2" destOrd="0" parTransId="{6862533A-D5CD-4B79-9EDF-A16748105F34}" sibTransId="{2BAA079C-0FA2-46C8-A306-804FC0C51EBE}"/>
    <dgm:cxn modelId="{3A1155BE-8FDA-42F0-855F-83F9202DC817}" srcId="{E0E590F8-8391-4C77-B122-9D3997AB5446}" destId="{51D2982A-495F-4B30-8FFC-8A277846FB19}" srcOrd="0" destOrd="0" parTransId="{201529C3-4E24-4451-B302-072A3F20D9A9}" sibTransId="{04257793-C5CF-4850-B136-B820F129E1B1}"/>
    <dgm:cxn modelId="{7C78CAD5-D3E6-409F-8BA0-29BA1705EE7B}" type="presOf" srcId="{540889A5-BE50-4F9C-B305-767D0898E51E}" destId="{CABDF327-8A60-4AF2-BD1B-2A83F03D3368}" srcOrd="0" destOrd="0" presId="urn:microsoft.com/office/officeart/2005/8/layout/pyramid2"/>
    <dgm:cxn modelId="{A80B44E4-F570-4041-BA0F-CAA54FCF2393}" srcId="{E0E590F8-8391-4C77-B122-9D3997AB5446}" destId="{540889A5-BE50-4F9C-B305-767D0898E51E}" srcOrd="6" destOrd="0" parTransId="{AEBD353D-573F-4554-87AF-20161ECEE10E}" sibTransId="{13C64FCC-174D-4B11-B93D-01DBF1643283}"/>
    <dgm:cxn modelId="{ACADA934-614E-4B7C-8E23-037A69FF1641}" type="presOf" srcId="{DD101001-9AF9-48B8-A2D4-563C2AFB9392}" destId="{BE26D8BA-EBC7-4DB6-91A9-65243D9AB434}" srcOrd="0" destOrd="0" presId="urn:microsoft.com/office/officeart/2005/8/layout/pyramid2"/>
    <dgm:cxn modelId="{5D468E4F-5BB5-41FA-A8A0-906FB2CA3BF7}" type="presOf" srcId="{3018961B-01A6-41F6-9B81-0B98D95ED339}" destId="{2BA73FFF-702F-4D4F-BA5D-98EFC261A1BB}" srcOrd="0" destOrd="0" presId="urn:microsoft.com/office/officeart/2005/8/layout/pyramid2"/>
    <dgm:cxn modelId="{F9BBCB4E-B2AE-42F2-9493-53778DEDBC6D}" type="presOf" srcId="{51D2982A-495F-4B30-8FFC-8A277846FB19}" destId="{982F869E-6C70-48CA-803C-4A5E775D788C}" srcOrd="0" destOrd="0" presId="urn:microsoft.com/office/officeart/2005/8/layout/pyramid2"/>
    <dgm:cxn modelId="{21A647F0-5089-473D-8379-098A0851403B}" srcId="{E0E590F8-8391-4C77-B122-9D3997AB5446}" destId="{DD101001-9AF9-48B8-A2D4-563C2AFB9392}" srcOrd="4" destOrd="0" parTransId="{09B6310C-327F-46EB-9684-9E86017C7336}" sibTransId="{73BCAB23-4EBB-417E-9EC2-85E5651A09CF}"/>
    <dgm:cxn modelId="{530519A4-E242-4AE3-83C8-526EDF59667A}" type="presParOf" srcId="{EAD3EC8D-41E8-48B2-AC50-DA757502E36D}" destId="{33F7CBFB-3DA8-4D5C-81FA-05549E9ADFF7}" srcOrd="0" destOrd="0" presId="urn:microsoft.com/office/officeart/2005/8/layout/pyramid2"/>
    <dgm:cxn modelId="{0D1203D5-EFC5-46F0-9B92-12794D7707D2}" type="presParOf" srcId="{EAD3EC8D-41E8-48B2-AC50-DA757502E36D}" destId="{2CC4E1D1-8BE8-4113-9AAB-D71F1B6E6F8B}" srcOrd="1" destOrd="0" presId="urn:microsoft.com/office/officeart/2005/8/layout/pyramid2"/>
    <dgm:cxn modelId="{4224AFB9-0994-4F66-987B-C8343483114D}" type="presParOf" srcId="{2CC4E1D1-8BE8-4113-9AAB-D71F1B6E6F8B}" destId="{982F869E-6C70-48CA-803C-4A5E775D788C}" srcOrd="0" destOrd="0" presId="urn:microsoft.com/office/officeart/2005/8/layout/pyramid2"/>
    <dgm:cxn modelId="{5F6949A3-596A-4C04-B884-687E8213AD1D}" type="presParOf" srcId="{2CC4E1D1-8BE8-4113-9AAB-D71F1B6E6F8B}" destId="{49B02385-2D21-4D52-A6B4-EF5E9F7E9953}" srcOrd="1" destOrd="0" presId="urn:microsoft.com/office/officeart/2005/8/layout/pyramid2"/>
    <dgm:cxn modelId="{6950B4EE-7555-4BF3-B48B-633E51A6A1BE}" type="presParOf" srcId="{2CC4E1D1-8BE8-4113-9AAB-D71F1B6E6F8B}" destId="{D184D668-BA41-47BC-9B4A-735ACA21D989}" srcOrd="2" destOrd="0" presId="urn:microsoft.com/office/officeart/2005/8/layout/pyramid2"/>
    <dgm:cxn modelId="{2FBB9313-F0D0-40DA-B61D-059580E2C4D5}" type="presParOf" srcId="{2CC4E1D1-8BE8-4113-9AAB-D71F1B6E6F8B}" destId="{C934F4FA-2A87-4FFC-A376-311BB90A2203}" srcOrd="3" destOrd="0" presId="urn:microsoft.com/office/officeart/2005/8/layout/pyramid2"/>
    <dgm:cxn modelId="{2E5C8E97-0ECB-4F0A-9A21-4A81FB1BC00B}" type="presParOf" srcId="{2CC4E1D1-8BE8-4113-9AAB-D71F1B6E6F8B}" destId="{2BA73FFF-702F-4D4F-BA5D-98EFC261A1BB}" srcOrd="4" destOrd="0" presId="urn:microsoft.com/office/officeart/2005/8/layout/pyramid2"/>
    <dgm:cxn modelId="{731C6CB6-9DDE-47FF-9D41-7DE89B204173}" type="presParOf" srcId="{2CC4E1D1-8BE8-4113-9AAB-D71F1B6E6F8B}" destId="{53CCD27F-16DC-4F31-BE2B-924D788E6F75}" srcOrd="5" destOrd="0" presId="urn:microsoft.com/office/officeart/2005/8/layout/pyramid2"/>
    <dgm:cxn modelId="{CB516E1F-0A45-4E86-B560-A75AE7729BF6}" type="presParOf" srcId="{2CC4E1D1-8BE8-4113-9AAB-D71F1B6E6F8B}" destId="{D7FE1EA2-8E91-40D0-BEE0-7178C1F45F7F}" srcOrd="6" destOrd="0" presId="urn:microsoft.com/office/officeart/2005/8/layout/pyramid2"/>
    <dgm:cxn modelId="{868EFCAB-B830-44D8-96EB-808CF40AD36B}" type="presParOf" srcId="{2CC4E1D1-8BE8-4113-9AAB-D71F1B6E6F8B}" destId="{EA8C38E5-387E-4697-A437-A2D2DB7727A7}" srcOrd="7" destOrd="0" presId="urn:microsoft.com/office/officeart/2005/8/layout/pyramid2"/>
    <dgm:cxn modelId="{32872D59-5183-4F14-9B94-22E993DAEC0F}" type="presParOf" srcId="{2CC4E1D1-8BE8-4113-9AAB-D71F1B6E6F8B}" destId="{BE26D8BA-EBC7-4DB6-91A9-65243D9AB434}" srcOrd="8" destOrd="0" presId="urn:microsoft.com/office/officeart/2005/8/layout/pyramid2"/>
    <dgm:cxn modelId="{9AB2D6F2-03BA-40C4-9C3A-ACFAE1747664}" type="presParOf" srcId="{2CC4E1D1-8BE8-4113-9AAB-D71F1B6E6F8B}" destId="{B1BE8E5E-6DAB-41DE-8256-9A25FBA58B25}" srcOrd="9" destOrd="0" presId="urn:microsoft.com/office/officeart/2005/8/layout/pyramid2"/>
    <dgm:cxn modelId="{CC3B3940-9CF5-4B30-B642-1AFCB4D49805}" type="presParOf" srcId="{2CC4E1D1-8BE8-4113-9AAB-D71F1B6E6F8B}" destId="{C0931CA9-0418-4064-8277-D53387544535}" srcOrd="10" destOrd="0" presId="urn:microsoft.com/office/officeart/2005/8/layout/pyramid2"/>
    <dgm:cxn modelId="{CCB62278-B3CA-4E41-8403-72E1ED17E18A}" type="presParOf" srcId="{2CC4E1D1-8BE8-4113-9AAB-D71F1B6E6F8B}" destId="{0EDBEDC6-8BFE-4467-8048-1BCAC0942840}" srcOrd="11" destOrd="0" presId="urn:microsoft.com/office/officeart/2005/8/layout/pyramid2"/>
    <dgm:cxn modelId="{783DEEC9-A1A3-49AF-BA86-56D919316E53}" type="presParOf" srcId="{2CC4E1D1-8BE8-4113-9AAB-D71F1B6E6F8B}" destId="{CABDF327-8A60-4AF2-BD1B-2A83F03D3368}" srcOrd="12" destOrd="0" presId="urn:microsoft.com/office/officeart/2005/8/layout/pyramid2"/>
    <dgm:cxn modelId="{C3A837C2-967A-43DB-8E67-0B4C466E78D0}" type="presParOf" srcId="{2CC4E1D1-8BE8-4113-9AAB-D71F1B6E6F8B}" destId="{DED54A55-6F3F-42B1-965F-19C19999D5A7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F7CBFB-3DA8-4D5C-81FA-05549E9ADFF7}">
      <dsp:nvSpPr>
        <dsp:cNvPr id="0" name=""/>
        <dsp:cNvSpPr/>
      </dsp:nvSpPr>
      <dsp:spPr>
        <a:xfrm>
          <a:off x="177164" y="0"/>
          <a:ext cx="4495800" cy="4495800"/>
        </a:xfrm>
        <a:prstGeom prst="triangle">
          <a:avLst/>
        </a:prstGeom>
        <a:solidFill>
          <a:srgbClr val="66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F869E-6C70-48CA-803C-4A5E775D788C}">
      <dsp:nvSpPr>
        <dsp:cNvPr id="0" name=""/>
        <dsp:cNvSpPr/>
      </dsp:nvSpPr>
      <dsp:spPr>
        <a:xfrm>
          <a:off x="82967" y="192067"/>
          <a:ext cx="7606464" cy="741077"/>
        </a:xfrm>
        <a:prstGeom prst="roundRect">
          <a:avLst/>
        </a:prstGeom>
        <a:solidFill>
          <a:schemeClr val="tx2">
            <a:lumMod val="40000"/>
            <a:lumOff val="60000"/>
            <a:alpha val="89804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Решение Собрания депутатов Усть-Донецкого городского поселения от 10.11.2015 № 147 О внесении изменений в решение Собрания депутатов Усть-Донецкого городского поселения от 27.10.2011 № 135 «Об утверждении положения о бюджетном процессе в Усть-Донецком городском поселении»</a:t>
          </a:r>
          <a:endParaRPr lang="ru-RU" sz="1400" b="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2967" y="192067"/>
        <a:ext cx="7606464" cy="741077"/>
      </dsp:txXfrm>
    </dsp:sp>
    <dsp:sp modelId="{D184D668-BA41-47BC-9B4A-735ACA21D989}">
      <dsp:nvSpPr>
        <dsp:cNvPr id="0" name=""/>
        <dsp:cNvSpPr/>
      </dsp:nvSpPr>
      <dsp:spPr>
        <a:xfrm>
          <a:off x="82967" y="1056214"/>
          <a:ext cx="7606464" cy="421105"/>
        </a:xfrm>
        <a:prstGeom prst="round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Распоряжение Администрации Усть-Донецкого городского поселения от 30.08.2013 № 118 «Об утверждении перечня муниципальных программ Усть-Донецкого городского поселения»</a:t>
          </a:r>
          <a:endParaRPr lang="ru-RU" sz="1400" b="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2967" y="1056214"/>
        <a:ext cx="7606464" cy="421105"/>
      </dsp:txXfrm>
    </dsp:sp>
    <dsp:sp modelId="{2BA73FFF-702F-4D4F-BA5D-98EFC261A1BB}">
      <dsp:nvSpPr>
        <dsp:cNvPr id="0" name=""/>
        <dsp:cNvSpPr/>
      </dsp:nvSpPr>
      <dsp:spPr>
        <a:xfrm>
          <a:off x="82967" y="1571513"/>
          <a:ext cx="7606464" cy="355324"/>
        </a:xfrm>
        <a:prstGeom prst="round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10 постановлений Администрации Усть-Донецкого городского поселения  об утверждении муниципальных программ  Усть-Донецкого городского поселения</a:t>
          </a:r>
          <a:endParaRPr lang="ru-RU" sz="1400" b="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2967" y="1571513"/>
        <a:ext cx="7606464" cy="355324"/>
      </dsp:txXfrm>
    </dsp:sp>
    <dsp:sp modelId="{D7FE1EA2-8E91-40D0-BEE0-7178C1F45F7F}">
      <dsp:nvSpPr>
        <dsp:cNvPr id="0" name=""/>
        <dsp:cNvSpPr/>
      </dsp:nvSpPr>
      <dsp:spPr>
        <a:xfrm>
          <a:off x="82967" y="2022401"/>
          <a:ext cx="7606464" cy="443982"/>
        </a:xfrm>
        <a:prstGeom prst="round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Распоряжение Администрации Усть-Донецкого городского поселения от 03.09.2013 №121 «Об утверждении Методических рекомендаций по разработке и реализации муниципальных программ Усть-Донецкого городского поселения» </a:t>
          </a:r>
          <a:endParaRPr lang="ru-RU" sz="1400" b="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2967" y="2022401"/>
        <a:ext cx="7606464" cy="443982"/>
      </dsp:txXfrm>
    </dsp:sp>
    <dsp:sp modelId="{BE26D8BA-EBC7-4DB6-91A9-65243D9AB434}">
      <dsp:nvSpPr>
        <dsp:cNvPr id="0" name=""/>
        <dsp:cNvSpPr/>
      </dsp:nvSpPr>
      <dsp:spPr>
        <a:xfrm>
          <a:off x="82967" y="2537701"/>
          <a:ext cx="7606464" cy="470795"/>
        </a:xfrm>
        <a:prstGeom prst="round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Постановление Администрации Усть-Донецкого городского поселения от 02.09.2013 № 246 «Об утверждении Порядка разработки, реализации и оценки эффективности муниципальных программ Усть-Донецкого городского поселения» </a:t>
          </a:r>
          <a:endParaRPr lang="ru-RU" sz="1400" b="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2967" y="2537701"/>
        <a:ext cx="7606464" cy="470795"/>
      </dsp:txXfrm>
    </dsp:sp>
    <dsp:sp modelId="{C0931CA9-0418-4064-8277-D53387544535}">
      <dsp:nvSpPr>
        <dsp:cNvPr id="0" name=""/>
        <dsp:cNvSpPr/>
      </dsp:nvSpPr>
      <dsp:spPr>
        <a:xfrm>
          <a:off x="82967" y="3181826"/>
          <a:ext cx="7606464" cy="470795"/>
        </a:xfrm>
        <a:prstGeom prst="round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Решение Собрания депутатов Усть-Донецкого городского поселения от 30.11.2016  № 24 «Прогнозный план приватизации на 2017 и плановый период 2018 и 2019 годов»</a:t>
          </a:r>
          <a:endParaRPr lang="ru-RU" sz="1400" b="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2967" y="3181826"/>
        <a:ext cx="7606464" cy="470795"/>
      </dsp:txXfrm>
    </dsp:sp>
    <dsp:sp modelId="{CABDF327-8A60-4AF2-BD1B-2A83F03D3368}">
      <dsp:nvSpPr>
        <dsp:cNvPr id="0" name=""/>
        <dsp:cNvSpPr/>
      </dsp:nvSpPr>
      <dsp:spPr>
        <a:xfrm>
          <a:off x="153394" y="3825952"/>
          <a:ext cx="7606464" cy="470795"/>
        </a:xfrm>
        <a:prstGeom prst="round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Постановление  Администрации Усть-Донецкого городского поселения от 20.10.2016 № 274 «Основные направления бюджетной и налоговой политики Усть-Донецкого городского полселения на 2017 и плановый период 2018 и 2019 годов»</a:t>
          </a:r>
          <a:endParaRPr lang="ru-RU" sz="1400" b="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3394" y="3825952"/>
        <a:ext cx="7606464" cy="470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B15FF-D324-4A89-9C41-37FC7BCD5E31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993CF-690E-4418-9CD5-6273A535E4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685801"/>
            <a:ext cx="7239000" cy="32765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Усть-Донецкого городского поселения </a:t>
            </a:r>
            <a:b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Усть-Донецкого района </a:t>
            </a:r>
            <a:b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2017 год и на плановый период 2018 и 2019 годов</a:t>
            </a:r>
            <a:endParaRPr lang="ru-RU" sz="4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2600" y="4419600"/>
            <a:ext cx="6400800" cy="1524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 решением Собрания депутатов 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Усть-Донецкого городского поселения 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38 от 27 декабря 2016 года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73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  <a:b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Усть-Донецкого городского поселения  Усть-Донецкого района по разделам на 2017  год и на плановый период 2018 и 2019 годов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95400" y="1676401"/>
          <a:ext cx="7238999" cy="4965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639"/>
                <a:gridCol w="1641835"/>
                <a:gridCol w="1492577"/>
                <a:gridCol w="1417948"/>
              </a:tblGrid>
              <a:tr h="64662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Расходы по разделам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бюджетной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классификации</a:t>
                      </a:r>
                    </a:p>
                  </a:txBody>
                  <a:tcPr marL="86625" marR="86625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2017 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86625" marR="86625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2018 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86625" marR="86625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2019 год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86625" marR="86625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694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, всего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43308,1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37387,4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37478,0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</a:tr>
              <a:tr h="2992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</a:tr>
              <a:tr h="3982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вопросы,</a:t>
                      </a: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9253,3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9485,7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9562,6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</a:tr>
              <a:tr h="2992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346,7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346,7</a:t>
                      </a: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346,7</a:t>
                      </a: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</a:tr>
              <a:tr h="3982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правоохранительная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482,8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482,8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482,8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</a:tr>
              <a:tr h="3233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2979,9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2979,9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2979,9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</a:tr>
              <a:tr h="3982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28099,70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22393,9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22484,5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</a:tr>
              <a:tr h="3233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</a:tr>
              <a:tr h="3233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</a:tr>
              <a:tr h="3233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175,2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</a:tr>
              <a:tr h="3233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1839,0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</a:tr>
              <a:tr h="3982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010400" y="1219200"/>
            <a:ext cx="1524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тыс. рублей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Расходы бюджета Усть-Донецкого</a:t>
            </a:r>
            <a:b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городского поселения Усть-Донецкого района на 2017 год и на плановый период 2018  и 2019 годов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разрезе муниципальных  </a:t>
            </a:r>
            <a:b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программ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тыс. руб.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9200" y="1904999"/>
          <a:ext cx="7772400" cy="4419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596"/>
                <a:gridCol w="3819804"/>
                <a:gridCol w="1162800"/>
                <a:gridCol w="1162800"/>
                <a:gridCol w="1040400"/>
              </a:tblGrid>
              <a:tr h="10287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П/П</a:t>
                      </a: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Наименование муниципальных программ Усть-Донецкого городского поселения</a:t>
                      </a: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2017год</a:t>
                      </a: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2018 год</a:t>
                      </a: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2019 год</a:t>
                      </a: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63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412,8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412,8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412,8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  <a:tr h="723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Развитие культуры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121,6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121,6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121,6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  <a:tr h="10287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1839,0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1450,0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1450,0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95400" y="304800"/>
          <a:ext cx="7391401" cy="5598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/>
                <a:gridCol w="3506635"/>
                <a:gridCol w="1053125"/>
                <a:gridCol w="1053125"/>
                <a:gridCol w="1016517"/>
              </a:tblGrid>
              <a:tr h="745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703,7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703,7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703,7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Энергоэффективность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 развитие энергетики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  <a:tr h="966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Благоустройство территории Усть-Донецкого городского поселения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20234,1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14597,9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14688,5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Обеспечение качественными жилищно-коммунальными услугами населения Усть-Донецкого городского поселения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10495,6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10426,0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10426,0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  <a:tr h="1010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Информационное общество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222,6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  <a:tr h="475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  <a:tr h="635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Муниципальная политика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9024,6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9121,3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9121,3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04800"/>
            <a:ext cx="7498080" cy="18288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«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для граждан» познакомит вас с положениями основного финансового документа Усть-Донецкого городского поселения 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бюджета на 2017 год и плановый период 2018 и 2019 годов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2362200"/>
            <a:ext cx="3962400" cy="4343400"/>
          </a:xfrm>
          <a:ln>
            <a:noFill/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Представленная информация предназначена для широкого </a:t>
            </a:r>
          </a:p>
          <a:p>
            <a:pPr algn="ctr">
              <a:buNone/>
            </a:pPr>
            <a:r>
              <a:rPr lang="ru-RU" sz="1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круга пользователей и будет интересна и полезна как студентам, педагогам, врачам, молодым семьям, так и муниципальным служащим, пенсионерам и другим категориям населения, так как бюджет городского поселения затрагивает интересы каждого жителя </a:t>
            </a:r>
          </a:p>
          <a:p>
            <a:pPr algn="ctr">
              <a:buNone/>
            </a:pPr>
            <a:r>
              <a:rPr lang="ru-RU" sz="1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р.п. Усть-Донецкий</a:t>
            </a:r>
          </a:p>
          <a:p>
            <a:pPr algn="ctr"/>
            <a:endParaRPr lang="ru-RU" sz="1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1600" y="2438400"/>
            <a:ext cx="3657600" cy="1828800"/>
          </a:xfrm>
          <a:ln>
            <a:noFill/>
          </a:ln>
        </p:spPr>
        <p:txBody>
          <a:bodyPr>
            <a:no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sz="1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постарались в доступной и понятной форме для граждан,  показать основные показатели бюджета поселения</a:t>
            </a:r>
            <a:endParaRPr lang="ru-RU" sz="1800" b="1" i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819400" y="762000"/>
            <a:ext cx="5181600" cy="1828800"/>
          </a:xfrm>
          <a:prstGeom prst="ellipse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43000" y="2590800"/>
            <a:ext cx="3810000" cy="3657600"/>
          </a:xfrm>
          <a:prstGeom prst="ellipse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3333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34000" y="2590800"/>
            <a:ext cx="3657600" cy="3657600"/>
          </a:xfrm>
          <a:prstGeom prst="ellipse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333300"/>
              </a:solidFill>
            </a:endParaRPr>
          </a:p>
        </p:txBody>
      </p:sp>
      <p:pic>
        <p:nvPicPr>
          <p:cNvPr id="8" name="Picture 2" descr="monedas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V="1">
            <a:off x="5562597" y="4133850"/>
            <a:ext cx="3352799" cy="2095499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5" descr="18b8088ba1ad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43000" y="0"/>
            <a:ext cx="1447800" cy="13716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43200" y="304800"/>
            <a:ext cx="609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latin typeface="Constantia" pitchFamily="18" charset="0"/>
              </a:rPr>
              <a:t>Бюджет</a:t>
            </a:r>
            <a:r>
              <a:rPr lang="ru-RU" dirty="0" smtClean="0">
                <a:latin typeface="Constantia" pitchFamily="18" charset="0"/>
              </a:rPr>
              <a:t> – план доходов и расходов для обеспечения  обязательств государства, закрепленных в Конституции Российской Федерации.   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90800" y="1447800"/>
            <a:ext cx="5257800" cy="533400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latin typeface="Constantia" pitchFamily="18" charset="0"/>
              </a:rPr>
              <a:t>Бюджетная система Российской Федерации</a:t>
            </a:r>
            <a:endParaRPr lang="ru-RU" b="1" dirty="0">
              <a:solidFill>
                <a:srgbClr val="663300"/>
              </a:solidFill>
              <a:latin typeface="Constant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43000" y="2590800"/>
            <a:ext cx="1219200" cy="1828800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3300"/>
                </a:solidFill>
                <a:latin typeface="Constantia" pitchFamily="18" charset="0"/>
              </a:rPr>
              <a:t>федеральный бюджет</a:t>
            </a:r>
            <a:endParaRPr lang="ru-RU" sz="1400" b="1" dirty="0">
              <a:solidFill>
                <a:srgbClr val="663300"/>
              </a:solidFill>
              <a:latin typeface="Constant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90800" y="2590800"/>
            <a:ext cx="1371600" cy="1905000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3300"/>
                </a:solidFill>
                <a:latin typeface="Constantia" pitchFamily="18" charset="0"/>
              </a:rPr>
              <a:t>бюджеты государственных внебюджетных фондов Российской Федерации</a:t>
            </a:r>
            <a:endParaRPr lang="ru-RU" sz="1400" dirty="0">
              <a:solidFill>
                <a:srgbClr val="663300"/>
              </a:solidFill>
              <a:latin typeface="Constant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91000" y="2590800"/>
            <a:ext cx="1371600" cy="1905000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3300"/>
                </a:solidFill>
                <a:latin typeface="Constantia" pitchFamily="18" charset="0"/>
              </a:rPr>
              <a:t>бюджеты субъектов Российской Федерации  </a:t>
            </a:r>
            <a:endParaRPr lang="ru-RU" sz="1400" dirty="0">
              <a:solidFill>
                <a:srgbClr val="663300"/>
              </a:solidFill>
              <a:latin typeface="Constantia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5000" y="2667000"/>
            <a:ext cx="1752600" cy="1828800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3300"/>
                </a:solidFill>
                <a:latin typeface="Constantia" pitchFamily="18" charset="0"/>
              </a:rPr>
              <a:t>бюджеты территориальных государственных внебюджетных фондов</a:t>
            </a:r>
            <a:endParaRPr lang="ru-RU" sz="1400" dirty="0">
              <a:solidFill>
                <a:srgbClr val="663300"/>
              </a:solidFill>
              <a:latin typeface="Constantia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620000" y="2667000"/>
            <a:ext cx="1219200" cy="1828800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3300"/>
                </a:solidFill>
                <a:latin typeface="Constantia" pitchFamily="18" charset="0"/>
              </a:rPr>
              <a:t>местные бюджеты</a:t>
            </a:r>
          </a:p>
          <a:p>
            <a:pPr algn="ctr"/>
            <a:endParaRPr lang="ru-RU" sz="1400" dirty="0">
              <a:solidFill>
                <a:srgbClr val="6633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71600" y="5029200"/>
            <a:ext cx="1981200" cy="1295400"/>
          </a:xfrm>
          <a:prstGeom prst="roundRect">
            <a:avLst/>
          </a:prstGeom>
          <a:solidFill>
            <a:srgbClr val="5F5F5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nstantia" pitchFamily="18" charset="0"/>
              </a:rPr>
              <a:t>бюджеты городских округов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62400" y="4953000"/>
            <a:ext cx="1828800" cy="1371600"/>
          </a:xfrm>
          <a:prstGeom prst="roundRect">
            <a:avLst/>
          </a:prstGeom>
          <a:solidFill>
            <a:srgbClr val="5F5F5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nstantia" pitchFamily="18" charset="0"/>
              </a:rPr>
              <a:t>бюджеты муниципальных районов 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77000" y="4953000"/>
            <a:ext cx="2057400" cy="1371600"/>
          </a:xfrm>
          <a:prstGeom prst="roundRect">
            <a:avLst/>
          </a:prstGeom>
          <a:solidFill>
            <a:srgbClr val="5F5F5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nstantia" pitchFamily="18" charset="0"/>
              </a:rPr>
              <a:t>бюджеты городских и сельских поселений</a:t>
            </a:r>
            <a:endParaRPr lang="ru-RU" dirty="0" smtClean="0">
              <a:latin typeface="Constantia" pitchFamily="18" charset="0"/>
            </a:endParaRPr>
          </a:p>
          <a:p>
            <a:pPr algn="ctr"/>
            <a:endParaRPr lang="ru-RU" b="1" dirty="0">
              <a:latin typeface="Constantia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1905000" y="1981200"/>
            <a:ext cx="3048000" cy="685800"/>
          </a:xfrm>
          <a:prstGeom prst="straightConnector1">
            <a:avLst/>
          </a:prstGeom>
          <a:ln w="190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505200" y="1981200"/>
            <a:ext cx="1447800" cy="685800"/>
          </a:xfrm>
          <a:prstGeom prst="straightConnector1">
            <a:avLst/>
          </a:prstGeom>
          <a:ln w="190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953000" y="1981200"/>
            <a:ext cx="3352800" cy="762000"/>
          </a:xfrm>
          <a:prstGeom prst="straightConnector1">
            <a:avLst/>
          </a:prstGeom>
          <a:ln w="190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953000" y="1981200"/>
            <a:ext cx="1714500" cy="762000"/>
          </a:xfrm>
          <a:prstGeom prst="straightConnector1">
            <a:avLst/>
          </a:prstGeom>
          <a:ln w="190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4876800" y="1981200"/>
            <a:ext cx="76200" cy="762000"/>
          </a:xfrm>
          <a:prstGeom prst="straightConnector1">
            <a:avLst/>
          </a:prstGeom>
          <a:ln w="190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2" idx="0"/>
          </p:cNvCxnSpPr>
          <p:nvPr/>
        </p:nvCxnSpPr>
        <p:spPr>
          <a:xfrm flipH="1">
            <a:off x="2362200" y="4495800"/>
            <a:ext cx="5791200" cy="533400"/>
          </a:xfrm>
          <a:prstGeom prst="straightConnector1">
            <a:avLst/>
          </a:prstGeom>
          <a:ln w="28575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5715000" y="4495800"/>
            <a:ext cx="2438400" cy="533400"/>
          </a:xfrm>
          <a:prstGeom prst="straightConnector1">
            <a:avLst/>
          </a:prstGeom>
          <a:ln w="28575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7848600" y="4495800"/>
            <a:ext cx="304800" cy="457200"/>
          </a:xfrm>
          <a:prstGeom prst="straightConnector1">
            <a:avLst/>
          </a:prstGeom>
          <a:ln w="28575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43000" y="152400"/>
            <a:ext cx="7825680" cy="5676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633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1066800" y="981075"/>
            <a:ext cx="1633538" cy="15696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ДОХОДЫ БЮДЖЕТА -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поступающие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бюджет денежные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средства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бюджет 8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971800" y="908050"/>
            <a:ext cx="3276600" cy="1944688"/>
          </a:xfrm>
          <a:prstGeom prst="rect">
            <a:avLst/>
          </a:prstGeom>
          <a:noFill/>
        </p:spPr>
      </p:pic>
      <p:sp>
        <p:nvSpPr>
          <p:cNvPr id="7" name="Прямоугольник 24"/>
          <p:cNvSpPr>
            <a:spLocks noChangeArrowheads="1"/>
          </p:cNvSpPr>
          <p:nvPr/>
        </p:nvSpPr>
        <p:spPr bwMode="auto">
          <a:xfrm>
            <a:off x="6443663" y="981075"/>
            <a:ext cx="2016125" cy="13234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 БЮДЖЕТА -  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ыплачиваемые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 бюджета денежные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средства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950" y="2997200"/>
            <a:ext cx="1295400" cy="35274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часть доходов граждан и организаций, которые они обязаны заплатить государству (например, налог на доходы физических лиц, налог на прибыль, налог на имущество физических лиц, земельный налог и др.)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75656" y="2996952"/>
            <a:ext cx="1150938" cy="35274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платежи в виде штрафов, санкций за нарушение законодательства, платежи за пользование имуществом государства, средства самообложения граждан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00338" y="2997200"/>
            <a:ext cx="1511300" cy="35274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БЕЗВОЗМЕЗД-НЫЕ ПОСТУПЛЕ-НИЯ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средства, которые поступают в бюджет безвозмездно (денежные средства, поступающие из вышестоящего бюджета (например, дотация из областного бюджета), а также безвозмездные перечисления от физических и юридических лиц</a:t>
            </a:r>
            <a:r>
              <a:rPr lang="ru-RU" sz="1000" dirty="0">
                <a:solidFill>
                  <a:schemeClr val="tx1"/>
                </a:solidFill>
              </a:rPr>
              <a:t>) </a:t>
            </a:r>
          </a:p>
        </p:txBody>
      </p:sp>
      <p:pic>
        <p:nvPicPr>
          <p:cNvPr id="12" name="Рисунок 30" descr="культура 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2636838"/>
            <a:ext cx="7207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39" descr="библиотекарь 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2708275"/>
            <a:ext cx="7207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5943600" y="3505200"/>
            <a:ext cx="990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 культуру,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кинемато-графию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32" descr="жкх 7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5113" y="2636838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7924800" y="3429000"/>
            <a:ext cx="83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45" descr="спорт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3505201"/>
            <a:ext cx="881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5029200" y="4419601"/>
            <a:ext cx="83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физичес-кую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культуру и спорт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36" descr="дороги 4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4800600"/>
            <a:ext cx="9144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37" descr="сельское хозяйство 2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10400" y="4876800"/>
            <a:ext cx="91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6553200" y="5791200"/>
            <a:ext cx="83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 национальную экономику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5" descr="чиновники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72450" y="4149725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8305800" y="4953001"/>
            <a:ext cx="685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 общегосударственные вопросы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Рисунок 33" descr="экологи 2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2800" y="2971800"/>
            <a:ext cx="685800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43000" y="152400"/>
            <a:ext cx="7799387" cy="6477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</p:txBody>
      </p:sp>
      <p:pic>
        <p:nvPicPr>
          <p:cNvPr id="3" name="Рисунок 2" descr="весы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62400" y="1463675"/>
            <a:ext cx="2362200" cy="177164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9200" y="1219200"/>
            <a:ext cx="2819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= ДЕФИЦИТ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НЕДОСТАЮЩИЕ СРЕДСТВА БЕРУТ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  ДОЛГ   ИЛИ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НАКОПЛЕНИЙ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67400" y="1143001"/>
            <a:ext cx="3048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 &gt; РАСХОДЫ = ПРОФИЦИТ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ИЗЛИШКИ СРЕДСТВ  НАПРАВЛЯЮТ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НАКОПЛЕНИЯ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7800" y="3810000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672020"/>
                </a:solidFill>
                <a:latin typeface="Constantia" pitchFamily="18" charset="0"/>
              </a:rPr>
              <a:t>Бюджет составляется, как правило, на три года – очередной финансовый год и плановый период</a:t>
            </a:r>
            <a:endParaRPr lang="ru-RU" b="1" dirty="0" smtClean="0">
              <a:latin typeface="Constantia" pitchFamily="18" charset="0"/>
            </a:endParaRPr>
          </a:p>
          <a:p>
            <a:pPr algn="just"/>
            <a:endParaRPr lang="ru-RU" b="1" dirty="0" smtClean="0">
              <a:latin typeface="Constantia" pitchFamily="18" charset="0"/>
            </a:endParaRPr>
          </a:p>
          <a:p>
            <a:pPr algn="just"/>
            <a:r>
              <a:rPr lang="ru-RU" b="1" dirty="0" smtClean="0">
                <a:solidFill>
                  <a:srgbClr val="672020"/>
                </a:solidFill>
                <a:latin typeface="Constantia" pitchFamily="18" charset="0"/>
              </a:rPr>
              <a:t>Очередной финансовый год – </a:t>
            </a:r>
            <a:r>
              <a:rPr lang="ru-RU" b="1" dirty="0" err="1" smtClean="0">
                <a:solidFill>
                  <a:srgbClr val="672020"/>
                </a:solidFill>
                <a:latin typeface="Constantia" pitchFamily="18" charset="0"/>
              </a:rPr>
              <a:t>год</a:t>
            </a:r>
            <a:r>
              <a:rPr lang="ru-RU" b="1" dirty="0" smtClean="0">
                <a:solidFill>
                  <a:srgbClr val="672020"/>
                </a:solidFill>
                <a:latin typeface="Constantia" pitchFamily="18" charset="0"/>
              </a:rPr>
              <a:t>, на который составляется  бюджет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(2017 год)</a:t>
            </a:r>
          </a:p>
          <a:p>
            <a:pPr algn="just"/>
            <a:endParaRPr lang="ru-RU" b="1" dirty="0" smtClean="0">
              <a:latin typeface="Constantia" pitchFamily="18" charset="0"/>
            </a:endParaRPr>
          </a:p>
          <a:p>
            <a:pPr algn="just"/>
            <a:r>
              <a:rPr lang="ru-RU" b="1" dirty="0" smtClean="0">
                <a:solidFill>
                  <a:srgbClr val="672020"/>
                </a:solidFill>
                <a:latin typeface="Constantia" pitchFamily="18" charset="0"/>
              </a:rPr>
              <a:t>Плановый период – два года, следующих за очередным финансовым годом (2018 и 2019 годов)</a:t>
            </a:r>
            <a:endParaRPr lang="ru-RU" b="1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143000" y="152400"/>
            <a:ext cx="7696200" cy="9906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Стадии бюджета</a:t>
            </a:r>
          </a:p>
        </p:txBody>
      </p:sp>
      <p:pic>
        <p:nvPicPr>
          <p:cNvPr id="5" name="Схема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143000"/>
            <a:ext cx="8153400" cy="5318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47796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 – правовые акты, 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формировании бюджета на 2017 год и плановый период 2018 и 2019 годов</a:t>
            </a: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990600" y="1524000"/>
          <a:ext cx="7772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752600" y="228600"/>
            <a:ext cx="68976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</a:t>
            </a:r>
            <a:endParaRPr lang="ru-RU" sz="2800" b="1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Усть-Донецкого городского поселения</a:t>
            </a:r>
            <a:endParaRPr lang="ru-RU" sz="2800" b="1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9" descr="бюджет 2014-2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52600" y="1295400"/>
            <a:ext cx="716279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3810001"/>
          <a:ext cx="7315199" cy="2575359"/>
        </p:xfrm>
        <a:graphic>
          <a:graphicData uri="http://schemas.openxmlformats.org/drawingml/2006/table">
            <a:tbl>
              <a:tblPr/>
              <a:tblGrid>
                <a:gridCol w="1790586"/>
                <a:gridCol w="1790586"/>
                <a:gridCol w="1790586"/>
                <a:gridCol w="1943441"/>
              </a:tblGrid>
              <a:tr h="838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Доходы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Расходы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Дефицит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</a:tr>
              <a:tr h="548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2017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43308,1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43308,1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  <a:tr h="548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2018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37387,4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37387,4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</a:tr>
              <a:tr h="548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2019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37 478,0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37478,0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239000" y="3429000"/>
            <a:ext cx="13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atin typeface="Constantia" pitchFamily="18" charset="0"/>
              </a:rPr>
              <a:t>тыс.рублей</a:t>
            </a:r>
            <a:endParaRPr lang="ru-RU" sz="1400" b="1" i="1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924800" cy="1285884"/>
          </a:xfrm>
          <a:noFill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u="sng" dirty="0" smtClean="0">
                <a:solidFill>
                  <a:schemeClr val="tx1"/>
                </a:solidFill>
              </a:rPr>
              <a:t>Структура налоговых и неналоговых доходов бюджета Усть-Донецкого городского поселения Усть-Донецкого района </a:t>
            </a:r>
            <a:br>
              <a:rPr lang="ru-RU" sz="2000" b="1" u="sng" dirty="0" smtClean="0">
                <a:solidFill>
                  <a:schemeClr val="tx1"/>
                </a:solidFill>
              </a:rPr>
            </a:br>
            <a:r>
              <a:rPr lang="ru-RU" sz="2000" b="1" u="sng" dirty="0" smtClean="0">
                <a:solidFill>
                  <a:schemeClr val="tx1"/>
                </a:solidFill>
              </a:rPr>
              <a:t>в 2017 году</a:t>
            </a:r>
            <a:endParaRPr lang="ru-RU" sz="2000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935088" y="1676400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1011</TotalTime>
  <Words>768</Words>
  <Application>Microsoft Office PowerPoint</Application>
  <PresentationFormat>Экран (4:3)</PresentationFormat>
  <Paragraphs>193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Бюджет  Усть-Донецкого городского поселения  Усть-Донецкого района  на 2017 год и на плановый период 2018 и 2019 годов</vt:lpstr>
      <vt:lpstr>   «Бюджет для граждан» познакомит вас с положениями основного финансового документа Усть-Донецкого городского поселения  – бюджета на 2017 год и плановый период 2018 и 2019 годов </vt:lpstr>
      <vt:lpstr>Слайд 3</vt:lpstr>
      <vt:lpstr>Слайд 4</vt:lpstr>
      <vt:lpstr>Слайд 5</vt:lpstr>
      <vt:lpstr>Слайд 6</vt:lpstr>
      <vt:lpstr>Нормативно – правовые акты,  при формировании бюджета на 2017 год и плановый период 2018 и 2019 годов </vt:lpstr>
      <vt:lpstr>Слайд 8</vt:lpstr>
      <vt:lpstr>Структура налоговых и неналоговых доходов бюджета Усть-Донецкого городского поселения Усть-Донецкого района  в 2017 году</vt:lpstr>
      <vt:lpstr>  Расходы бюджета  Усть-Донецкого городского поселения  Усть-Донецкого района по разделам на 2017  год и на плановый период 2018 и 2019 годов   </vt:lpstr>
      <vt:lpstr>   Расходы бюджета Усть-Донецкого городского поселения Усть-Донецкого района на 2017 год и на плановый период 2018  и 2019 годов в разрезе муниципальных                             программ                                                                                                            тыс. руб.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158</cp:revision>
  <dcterms:created xsi:type="dcterms:W3CDTF">2016-02-12T05:48:00Z</dcterms:created>
  <dcterms:modified xsi:type="dcterms:W3CDTF">2017-02-02T05:41:15Z</dcterms:modified>
</cp:coreProperties>
</file>