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9ECC"/>
    <a:srgbClr val="73E1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3675D-CFB4-4397-B83B-F795FF68740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5E091-4F5F-41B9-88A9-1267CC20A54B}">
      <dgm:prSet phldrT="[Текст]" phldr="1"/>
      <dgm:spPr/>
      <dgm:t>
        <a:bodyPr/>
        <a:lstStyle/>
        <a:p>
          <a:endParaRPr lang="ru-RU" dirty="0"/>
        </a:p>
      </dgm:t>
    </dgm:pt>
    <dgm:pt modelId="{C50BD407-CCBF-4D72-8376-83B88720A885}" type="parTrans" cxnId="{E3A5108F-1DE8-43CB-A3FA-D994B8B1775E}">
      <dgm:prSet/>
      <dgm:spPr/>
      <dgm:t>
        <a:bodyPr/>
        <a:lstStyle/>
        <a:p>
          <a:endParaRPr lang="ru-RU"/>
        </a:p>
      </dgm:t>
    </dgm:pt>
    <dgm:pt modelId="{4A8F69C8-43E1-406B-9549-2430A0DA959F}" type="sibTrans" cxnId="{E3A5108F-1DE8-43CB-A3FA-D994B8B1775E}">
      <dgm:prSet/>
      <dgm:spPr/>
      <dgm:t>
        <a:bodyPr/>
        <a:lstStyle/>
        <a:p>
          <a:endParaRPr lang="ru-RU"/>
        </a:p>
      </dgm:t>
    </dgm:pt>
    <dgm:pt modelId="{EF31DB46-F888-46C9-A384-01C8B8DDE1AA}">
      <dgm:prSet phldrT="[Текст]"/>
      <dgm:spPr/>
      <dgm:t>
        <a:bodyPr/>
        <a:lstStyle/>
        <a:p>
          <a:r>
            <a:rPr lang="ru-RU" b="0" dirty="0" smtClean="0"/>
            <a:t>Жители муниципальных образований</a:t>
          </a:r>
          <a:endParaRPr lang="ru-RU" b="0" dirty="0"/>
        </a:p>
      </dgm:t>
    </dgm:pt>
    <dgm:pt modelId="{F75EDF6B-0D14-4F52-9914-B4DA4C20DB7C}" type="parTrans" cxnId="{E9B4BFE6-7836-486D-884D-0D6E2A7891A4}">
      <dgm:prSet/>
      <dgm:spPr/>
      <dgm:t>
        <a:bodyPr/>
        <a:lstStyle/>
        <a:p>
          <a:endParaRPr lang="ru-RU"/>
        </a:p>
      </dgm:t>
    </dgm:pt>
    <dgm:pt modelId="{CE851A2C-DF93-4A3E-A0B2-5E112D470EF7}" type="sibTrans" cxnId="{E9B4BFE6-7836-486D-884D-0D6E2A7891A4}">
      <dgm:prSet/>
      <dgm:spPr/>
      <dgm:t>
        <a:bodyPr/>
        <a:lstStyle/>
        <a:p>
          <a:endParaRPr lang="ru-RU"/>
        </a:p>
      </dgm:t>
    </dgm:pt>
    <dgm:pt modelId="{47BB57E7-E55C-403B-A593-23D25E6B928D}">
      <dgm:prSet phldrT="[Текст]" phldr="1"/>
      <dgm:spPr/>
      <dgm:t>
        <a:bodyPr/>
        <a:lstStyle/>
        <a:p>
          <a:endParaRPr lang="ru-RU" dirty="0"/>
        </a:p>
      </dgm:t>
    </dgm:pt>
    <dgm:pt modelId="{BA2DB326-4AC8-4C03-9DED-F0F4C96F9792}" type="parTrans" cxnId="{9879B2E1-CE3C-4C1D-A8E1-188C2E76DAE0}">
      <dgm:prSet/>
      <dgm:spPr/>
      <dgm:t>
        <a:bodyPr/>
        <a:lstStyle/>
        <a:p>
          <a:endParaRPr lang="ru-RU"/>
        </a:p>
      </dgm:t>
    </dgm:pt>
    <dgm:pt modelId="{50396041-071D-40E6-861E-D83522DBC54F}" type="sibTrans" cxnId="{9879B2E1-CE3C-4C1D-A8E1-188C2E76DAE0}">
      <dgm:prSet/>
      <dgm:spPr/>
      <dgm:t>
        <a:bodyPr/>
        <a:lstStyle/>
        <a:p>
          <a:endParaRPr lang="ru-RU"/>
        </a:p>
      </dgm:t>
    </dgm:pt>
    <dgm:pt modelId="{0F1E52E6-5486-4014-8892-735461C99E7B}">
      <dgm:prSet phldrT="[Текст]"/>
      <dgm:spPr/>
      <dgm:t>
        <a:bodyPr/>
        <a:lstStyle/>
        <a:p>
          <a:r>
            <a:rPr lang="ru-RU" dirty="0" smtClean="0"/>
            <a:t>Индивидуальные предприниматели</a:t>
          </a:r>
          <a:endParaRPr lang="ru-RU" dirty="0"/>
        </a:p>
      </dgm:t>
    </dgm:pt>
    <dgm:pt modelId="{CB1C396C-3D7A-4324-A771-8CDD4E9FEAEA}" type="parTrans" cxnId="{45E1F16C-E93D-47A4-8C84-EE9F1F287224}">
      <dgm:prSet/>
      <dgm:spPr/>
      <dgm:t>
        <a:bodyPr/>
        <a:lstStyle/>
        <a:p>
          <a:endParaRPr lang="ru-RU"/>
        </a:p>
      </dgm:t>
    </dgm:pt>
    <dgm:pt modelId="{064A0334-BCB3-424B-9921-2F3FEB5411BA}" type="sibTrans" cxnId="{45E1F16C-E93D-47A4-8C84-EE9F1F287224}">
      <dgm:prSet/>
      <dgm:spPr/>
      <dgm:t>
        <a:bodyPr/>
        <a:lstStyle/>
        <a:p>
          <a:endParaRPr lang="ru-RU"/>
        </a:p>
      </dgm:t>
    </dgm:pt>
    <dgm:pt modelId="{E5F7C321-8FE5-47DB-90CA-5C1B9B2BC82C}">
      <dgm:prSet phldrT="[Текст]" phldr="1"/>
      <dgm:spPr/>
      <dgm:t>
        <a:bodyPr/>
        <a:lstStyle/>
        <a:p>
          <a:endParaRPr lang="ru-RU"/>
        </a:p>
      </dgm:t>
    </dgm:pt>
    <dgm:pt modelId="{6DC0B738-B281-4FC2-95BD-4934C6A75D28}" type="parTrans" cxnId="{8344435A-4B48-4CC6-AE23-E61DF6DF2FC0}">
      <dgm:prSet/>
      <dgm:spPr/>
      <dgm:t>
        <a:bodyPr/>
        <a:lstStyle/>
        <a:p>
          <a:endParaRPr lang="ru-RU"/>
        </a:p>
      </dgm:t>
    </dgm:pt>
    <dgm:pt modelId="{DDE54061-6080-4EE1-9559-D6589E88FD57}" type="sibTrans" cxnId="{8344435A-4B48-4CC6-AE23-E61DF6DF2FC0}">
      <dgm:prSet/>
      <dgm:spPr/>
      <dgm:t>
        <a:bodyPr/>
        <a:lstStyle/>
        <a:p>
          <a:endParaRPr lang="ru-RU"/>
        </a:p>
      </dgm:t>
    </dgm:pt>
    <dgm:pt modelId="{668C5886-B7D6-4203-9848-8E50EE122558}">
      <dgm:prSet phldrT="[Текст]"/>
      <dgm:spPr/>
      <dgm:t>
        <a:bodyPr/>
        <a:lstStyle/>
        <a:p>
          <a:r>
            <a:rPr lang="ru-RU" dirty="0" smtClean="0"/>
            <a:t>Юридические лица</a:t>
          </a:r>
          <a:endParaRPr lang="ru-RU" dirty="0"/>
        </a:p>
      </dgm:t>
    </dgm:pt>
    <dgm:pt modelId="{C8FB5DD3-2FA4-4504-856A-CE13A57E814D}" type="parTrans" cxnId="{50C83EA3-8DC1-49E5-AC04-5961F335DF7A}">
      <dgm:prSet/>
      <dgm:spPr/>
      <dgm:t>
        <a:bodyPr/>
        <a:lstStyle/>
        <a:p>
          <a:endParaRPr lang="ru-RU"/>
        </a:p>
      </dgm:t>
    </dgm:pt>
    <dgm:pt modelId="{8E003913-4EFC-433B-9338-8AADE0DC205F}" type="sibTrans" cxnId="{50C83EA3-8DC1-49E5-AC04-5961F335DF7A}">
      <dgm:prSet/>
      <dgm:spPr/>
      <dgm:t>
        <a:bodyPr/>
        <a:lstStyle/>
        <a:p>
          <a:endParaRPr lang="ru-RU"/>
        </a:p>
      </dgm:t>
    </dgm:pt>
    <dgm:pt modelId="{83CF1C3A-DD33-49E0-8263-F3723DF94A50}" type="pres">
      <dgm:prSet presAssocID="{16B3675D-CFB4-4397-B83B-F795FF6874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FA57E-90C1-4A45-B3E9-8B05D5D547D5}" type="pres">
      <dgm:prSet presAssocID="{6A75E091-4F5F-41B9-88A9-1267CC20A54B}" presName="composite" presStyleCnt="0"/>
      <dgm:spPr/>
    </dgm:pt>
    <dgm:pt modelId="{F3BA4A70-353C-4200-9DA6-55D39B84AA5B}" type="pres">
      <dgm:prSet presAssocID="{6A75E091-4F5F-41B9-88A9-1267CC20A54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31D53-0715-41A9-968C-099EBF0A24D8}" type="pres">
      <dgm:prSet presAssocID="{6A75E091-4F5F-41B9-88A9-1267CC20A54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61119-54AA-4C2C-80D5-5EA1BD2FB313}" type="pres">
      <dgm:prSet presAssocID="{4A8F69C8-43E1-406B-9549-2430A0DA959F}" presName="sp" presStyleCnt="0"/>
      <dgm:spPr/>
    </dgm:pt>
    <dgm:pt modelId="{8540DA16-14BF-4F2A-8F01-7F631306C911}" type="pres">
      <dgm:prSet presAssocID="{47BB57E7-E55C-403B-A593-23D25E6B928D}" presName="composite" presStyleCnt="0"/>
      <dgm:spPr/>
    </dgm:pt>
    <dgm:pt modelId="{37331404-8C35-42B6-A112-F11A603D6612}" type="pres">
      <dgm:prSet presAssocID="{47BB57E7-E55C-403B-A593-23D25E6B928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AC50F-DB6C-40CA-93BB-54211D894AD4}" type="pres">
      <dgm:prSet presAssocID="{47BB57E7-E55C-403B-A593-23D25E6B928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617C5-563E-4C3D-9FCB-2238DF1D96AA}" type="pres">
      <dgm:prSet presAssocID="{50396041-071D-40E6-861E-D83522DBC54F}" presName="sp" presStyleCnt="0"/>
      <dgm:spPr/>
    </dgm:pt>
    <dgm:pt modelId="{38FD7831-4AB1-4A54-8DBF-787DCBE0E159}" type="pres">
      <dgm:prSet presAssocID="{E5F7C321-8FE5-47DB-90CA-5C1B9B2BC82C}" presName="composite" presStyleCnt="0"/>
      <dgm:spPr/>
    </dgm:pt>
    <dgm:pt modelId="{57AEE040-2328-43C0-A940-DAED6A7B01F4}" type="pres">
      <dgm:prSet presAssocID="{E5F7C321-8FE5-47DB-90CA-5C1B9B2BC8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39606-EF97-48CE-A8BD-1D2BF494F93C}" type="pres">
      <dgm:prSet presAssocID="{E5F7C321-8FE5-47DB-90CA-5C1B9B2BC8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4435A-4B48-4CC6-AE23-E61DF6DF2FC0}" srcId="{16B3675D-CFB4-4397-B83B-F795FF68740A}" destId="{E5F7C321-8FE5-47DB-90CA-5C1B9B2BC82C}" srcOrd="2" destOrd="0" parTransId="{6DC0B738-B281-4FC2-95BD-4934C6A75D28}" sibTransId="{DDE54061-6080-4EE1-9559-D6589E88FD57}"/>
    <dgm:cxn modelId="{B4E876C6-6E87-42D1-83D4-F7FA15350885}" type="presOf" srcId="{0F1E52E6-5486-4014-8892-735461C99E7B}" destId="{D82AC50F-DB6C-40CA-93BB-54211D894AD4}" srcOrd="0" destOrd="0" presId="urn:microsoft.com/office/officeart/2005/8/layout/chevron2"/>
    <dgm:cxn modelId="{45E1F16C-E93D-47A4-8C84-EE9F1F287224}" srcId="{47BB57E7-E55C-403B-A593-23D25E6B928D}" destId="{0F1E52E6-5486-4014-8892-735461C99E7B}" srcOrd="0" destOrd="0" parTransId="{CB1C396C-3D7A-4324-A771-8CDD4E9FEAEA}" sibTransId="{064A0334-BCB3-424B-9921-2F3FEB5411BA}"/>
    <dgm:cxn modelId="{50C83EA3-8DC1-49E5-AC04-5961F335DF7A}" srcId="{E5F7C321-8FE5-47DB-90CA-5C1B9B2BC82C}" destId="{668C5886-B7D6-4203-9848-8E50EE122558}" srcOrd="0" destOrd="0" parTransId="{C8FB5DD3-2FA4-4504-856A-CE13A57E814D}" sibTransId="{8E003913-4EFC-433B-9338-8AADE0DC205F}"/>
    <dgm:cxn modelId="{E3A5108F-1DE8-43CB-A3FA-D994B8B1775E}" srcId="{16B3675D-CFB4-4397-B83B-F795FF68740A}" destId="{6A75E091-4F5F-41B9-88A9-1267CC20A54B}" srcOrd="0" destOrd="0" parTransId="{C50BD407-CCBF-4D72-8376-83B88720A885}" sibTransId="{4A8F69C8-43E1-406B-9549-2430A0DA959F}"/>
    <dgm:cxn modelId="{D6310C37-49F6-475F-94B6-162FA4F58946}" type="presOf" srcId="{6A75E091-4F5F-41B9-88A9-1267CC20A54B}" destId="{F3BA4A70-353C-4200-9DA6-55D39B84AA5B}" srcOrd="0" destOrd="0" presId="urn:microsoft.com/office/officeart/2005/8/layout/chevron2"/>
    <dgm:cxn modelId="{4D719075-FB4C-440F-A978-51EDF114A191}" type="presOf" srcId="{E5F7C321-8FE5-47DB-90CA-5C1B9B2BC82C}" destId="{57AEE040-2328-43C0-A940-DAED6A7B01F4}" srcOrd="0" destOrd="0" presId="urn:microsoft.com/office/officeart/2005/8/layout/chevron2"/>
    <dgm:cxn modelId="{1E62B47F-520A-4FFD-AFAB-81B421EC9306}" type="presOf" srcId="{EF31DB46-F888-46C9-A384-01C8B8DDE1AA}" destId="{16431D53-0715-41A9-968C-099EBF0A24D8}" srcOrd="0" destOrd="0" presId="urn:microsoft.com/office/officeart/2005/8/layout/chevron2"/>
    <dgm:cxn modelId="{9879B2E1-CE3C-4C1D-A8E1-188C2E76DAE0}" srcId="{16B3675D-CFB4-4397-B83B-F795FF68740A}" destId="{47BB57E7-E55C-403B-A593-23D25E6B928D}" srcOrd="1" destOrd="0" parTransId="{BA2DB326-4AC8-4C03-9DED-F0F4C96F9792}" sibTransId="{50396041-071D-40E6-861E-D83522DBC54F}"/>
    <dgm:cxn modelId="{8CD2C5C6-FEA2-4700-A852-064D8A932A49}" type="presOf" srcId="{668C5886-B7D6-4203-9848-8E50EE122558}" destId="{E4D39606-EF97-48CE-A8BD-1D2BF494F93C}" srcOrd="0" destOrd="0" presId="urn:microsoft.com/office/officeart/2005/8/layout/chevron2"/>
    <dgm:cxn modelId="{E9B4BFE6-7836-486D-884D-0D6E2A7891A4}" srcId="{6A75E091-4F5F-41B9-88A9-1267CC20A54B}" destId="{EF31DB46-F888-46C9-A384-01C8B8DDE1AA}" srcOrd="0" destOrd="0" parTransId="{F75EDF6B-0D14-4F52-9914-B4DA4C20DB7C}" sibTransId="{CE851A2C-DF93-4A3E-A0B2-5E112D470EF7}"/>
    <dgm:cxn modelId="{0C7ED32E-4B03-4AB1-8C5A-C195EE40C6A1}" type="presOf" srcId="{47BB57E7-E55C-403B-A593-23D25E6B928D}" destId="{37331404-8C35-42B6-A112-F11A603D6612}" srcOrd="0" destOrd="0" presId="urn:microsoft.com/office/officeart/2005/8/layout/chevron2"/>
    <dgm:cxn modelId="{C9943E8A-C475-4910-999F-5D892D2F95A7}" type="presOf" srcId="{16B3675D-CFB4-4397-B83B-F795FF68740A}" destId="{83CF1C3A-DD33-49E0-8263-F3723DF94A50}" srcOrd="0" destOrd="0" presId="urn:microsoft.com/office/officeart/2005/8/layout/chevron2"/>
    <dgm:cxn modelId="{41BBDC03-1DF6-4E97-8016-CEE64F827059}" type="presParOf" srcId="{83CF1C3A-DD33-49E0-8263-F3723DF94A50}" destId="{F4DFA57E-90C1-4A45-B3E9-8B05D5D547D5}" srcOrd="0" destOrd="0" presId="urn:microsoft.com/office/officeart/2005/8/layout/chevron2"/>
    <dgm:cxn modelId="{53E476E0-6EE2-4727-8350-4A4E54397AD2}" type="presParOf" srcId="{F4DFA57E-90C1-4A45-B3E9-8B05D5D547D5}" destId="{F3BA4A70-353C-4200-9DA6-55D39B84AA5B}" srcOrd="0" destOrd="0" presId="urn:microsoft.com/office/officeart/2005/8/layout/chevron2"/>
    <dgm:cxn modelId="{46093C9B-2247-44F4-9360-10EDA8F0DF86}" type="presParOf" srcId="{F4DFA57E-90C1-4A45-B3E9-8B05D5D547D5}" destId="{16431D53-0715-41A9-968C-099EBF0A24D8}" srcOrd="1" destOrd="0" presId="urn:microsoft.com/office/officeart/2005/8/layout/chevron2"/>
    <dgm:cxn modelId="{351F59A4-0EEC-4418-8CD2-DB1B3B73327D}" type="presParOf" srcId="{83CF1C3A-DD33-49E0-8263-F3723DF94A50}" destId="{64061119-54AA-4C2C-80D5-5EA1BD2FB313}" srcOrd="1" destOrd="0" presId="urn:microsoft.com/office/officeart/2005/8/layout/chevron2"/>
    <dgm:cxn modelId="{0FA51D50-5B30-4C70-8010-2046801A58CF}" type="presParOf" srcId="{83CF1C3A-DD33-49E0-8263-F3723DF94A50}" destId="{8540DA16-14BF-4F2A-8F01-7F631306C911}" srcOrd="2" destOrd="0" presId="urn:microsoft.com/office/officeart/2005/8/layout/chevron2"/>
    <dgm:cxn modelId="{797302BA-5C1E-41A2-81A4-3A0FD632CE63}" type="presParOf" srcId="{8540DA16-14BF-4F2A-8F01-7F631306C911}" destId="{37331404-8C35-42B6-A112-F11A603D6612}" srcOrd="0" destOrd="0" presId="urn:microsoft.com/office/officeart/2005/8/layout/chevron2"/>
    <dgm:cxn modelId="{FC0D4AC3-9EB6-439F-AABB-D1F0EBF213A4}" type="presParOf" srcId="{8540DA16-14BF-4F2A-8F01-7F631306C911}" destId="{D82AC50F-DB6C-40CA-93BB-54211D894AD4}" srcOrd="1" destOrd="0" presId="urn:microsoft.com/office/officeart/2005/8/layout/chevron2"/>
    <dgm:cxn modelId="{036D6D41-8EA1-492E-8777-4DABC4FA3C9E}" type="presParOf" srcId="{83CF1C3A-DD33-49E0-8263-F3723DF94A50}" destId="{E96617C5-563E-4C3D-9FCB-2238DF1D96AA}" srcOrd="3" destOrd="0" presId="urn:microsoft.com/office/officeart/2005/8/layout/chevron2"/>
    <dgm:cxn modelId="{3A3069DC-077E-46BF-92CB-308EB2BE4CBA}" type="presParOf" srcId="{83CF1C3A-DD33-49E0-8263-F3723DF94A50}" destId="{38FD7831-4AB1-4A54-8DBF-787DCBE0E159}" srcOrd="4" destOrd="0" presId="urn:microsoft.com/office/officeart/2005/8/layout/chevron2"/>
    <dgm:cxn modelId="{784A8A60-37DD-4405-9658-C39653D86BAE}" type="presParOf" srcId="{38FD7831-4AB1-4A54-8DBF-787DCBE0E159}" destId="{57AEE040-2328-43C0-A940-DAED6A7B01F4}" srcOrd="0" destOrd="0" presId="urn:microsoft.com/office/officeart/2005/8/layout/chevron2"/>
    <dgm:cxn modelId="{ED171DB0-0360-4C6A-93B8-31A832DA0BC9}" type="presParOf" srcId="{38FD7831-4AB1-4A54-8DBF-787DCBE0E159}" destId="{E4D39606-EF97-48CE-A8BD-1D2BF494F9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18EE06-D426-4E8D-92CE-B6F8A12D8C6C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C2589A0-6DE5-4CAA-A203-6D83F775727C}">
      <dgm:prSet phldrT="[Текст]"/>
      <dgm:spPr>
        <a:solidFill>
          <a:srgbClr val="CE9ECC"/>
        </a:solidFill>
      </dgm:spPr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Областной бюджет 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5DFCA1CE-A169-4417-86ED-1F5204ED5FDA}" type="parTrans" cxnId="{F599EC81-C1A4-4306-90C8-D4115C8C8DE6}">
      <dgm:prSet/>
      <dgm:spPr/>
      <dgm:t>
        <a:bodyPr/>
        <a:lstStyle/>
        <a:p>
          <a:endParaRPr lang="ru-RU"/>
        </a:p>
      </dgm:t>
    </dgm:pt>
    <dgm:pt modelId="{F3A69AB9-34EF-4A4B-86EE-F02245D685EC}" type="sibTrans" cxnId="{F599EC81-C1A4-4306-90C8-D4115C8C8DE6}">
      <dgm:prSet/>
      <dgm:spPr/>
      <dgm:t>
        <a:bodyPr/>
        <a:lstStyle/>
        <a:p>
          <a:endParaRPr lang="ru-RU"/>
        </a:p>
      </dgm:t>
    </dgm:pt>
    <dgm:pt modelId="{EB75F6E6-8B98-473A-BE45-C32F00006154}">
      <dgm:prSet phldrT="[Текст]"/>
      <dgm:spPr>
        <a:solidFill>
          <a:srgbClr val="73E188"/>
        </a:solidFill>
      </dgm:spPr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Местный бюджет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63451F06-CE92-4068-A62A-2B68F652D13C}" type="parTrans" cxnId="{DB0A1529-D13F-48A0-8975-C950A80D7540}">
      <dgm:prSet/>
      <dgm:spPr/>
      <dgm:t>
        <a:bodyPr/>
        <a:lstStyle/>
        <a:p>
          <a:endParaRPr lang="ru-RU"/>
        </a:p>
      </dgm:t>
    </dgm:pt>
    <dgm:pt modelId="{0E5A6DFF-FB94-40D7-B431-729A0B414395}" type="sibTrans" cxnId="{DB0A1529-D13F-48A0-8975-C950A80D7540}">
      <dgm:prSet/>
      <dgm:spPr/>
      <dgm:t>
        <a:bodyPr/>
        <a:lstStyle/>
        <a:p>
          <a:endParaRPr lang="ru-RU"/>
        </a:p>
      </dgm:t>
    </dgm:pt>
    <dgm:pt modelId="{39AC02DC-5260-4E31-A737-A4B111222D83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Спонсорская помощь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511281A5-ABF9-47EA-958C-B60677ACE51E}" type="parTrans" cxnId="{6E4AA1B1-0D29-4AD8-85AB-AC07078DF1E1}">
      <dgm:prSet/>
      <dgm:spPr/>
      <dgm:t>
        <a:bodyPr/>
        <a:lstStyle/>
        <a:p>
          <a:endParaRPr lang="ru-RU"/>
        </a:p>
      </dgm:t>
    </dgm:pt>
    <dgm:pt modelId="{4147FE32-1957-475D-80F5-522A7E6928D9}" type="sibTrans" cxnId="{6E4AA1B1-0D29-4AD8-85AB-AC07078DF1E1}">
      <dgm:prSet/>
      <dgm:spPr/>
      <dgm:t>
        <a:bodyPr/>
        <a:lstStyle/>
        <a:p>
          <a:endParaRPr lang="ru-RU"/>
        </a:p>
      </dgm:t>
    </dgm:pt>
    <dgm:pt modelId="{4B7EC32B-E54B-4E43-B1EE-6AC2D3F32804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bg2">
                  <a:lumMod val="25000"/>
                </a:schemeClr>
              </a:solidFill>
            </a:rPr>
            <a:t>Вклад населения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A7693B77-2CFC-44F6-8243-FD710B6F8BAB}" type="parTrans" cxnId="{6BEAA65C-298C-422A-B891-CEF40C4AD055}">
      <dgm:prSet/>
      <dgm:spPr/>
      <dgm:t>
        <a:bodyPr/>
        <a:lstStyle/>
        <a:p>
          <a:endParaRPr lang="ru-RU"/>
        </a:p>
      </dgm:t>
    </dgm:pt>
    <dgm:pt modelId="{84F5912D-91F1-4A96-9C5B-5B7002ED621B}" type="sibTrans" cxnId="{6BEAA65C-298C-422A-B891-CEF40C4AD055}">
      <dgm:prSet/>
      <dgm:spPr/>
      <dgm:t>
        <a:bodyPr/>
        <a:lstStyle/>
        <a:p>
          <a:endParaRPr lang="ru-RU"/>
        </a:p>
      </dgm:t>
    </dgm:pt>
    <dgm:pt modelId="{3705256F-D98F-4383-8F60-74DAFF230B10}" type="pres">
      <dgm:prSet presAssocID="{C718EE06-D426-4E8D-92CE-B6F8A12D8C6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10F41C-4E7C-4051-92FB-5A1B9B611D2B}" type="pres">
      <dgm:prSet presAssocID="{C718EE06-D426-4E8D-92CE-B6F8A12D8C6C}" presName="comp1" presStyleCnt="0"/>
      <dgm:spPr/>
    </dgm:pt>
    <dgm:pt modelId="{D7785E9C-991A-4206-A309-F045FDBA14B4}" type="pres">
      <dgm:prSet presAssocID="{C718EE06-D426-4E8D-92CE-B6F8A12D8C6C}" presName="circle1" presStyleLbl="node1" presStyleIdx="0" presStyleCnt="4"/>
      <dgm:spPr/>
      <dgm:t>
        <a:bodyPr/>
        <a:lstStyle/>
        <a:p>
          <a:endParaRPr lang="ru-RU"/>
        </a:p>
      </dgm:t>
    </dgm:pt>
    <dgm:pt modelId="{DB5B9700-76BD-4D1E-8879-F6C4D1B00E1E}" type="pres">
      <dgm:prSet presAssocID="{C718EE06-D426-4E8D-92CE-B6F8A12D8C6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58736-6E6D-4C01-AB43-726FC9B8EDA7}" type="pres">
      <dgm:prSet presAssocID="{C718EE06-D426-4E8D-92CE-B6F8A12D8C6C}" presName="comp2" presStyleCnt="0"/>
      <dgm:spPr/>
    </dgm:pt>
    <dgm:pt modelId="{471E4549-FA8B-45F8-9E1E-149B0E49C77E}" type="pres">
      <dgm:prSet presAssocID="{C718EE06-D426-4E8D-92CE-B6F8A12D8C6C}" presName="circle2" presStyleLbl="node1" presStyleIdx="1" presStyleCnt="4" custLinFactNeighborX="-941" custLinFactNeighborY="-152"/>
      <dgm:spPr/>
      <dgm:t>
        <a:bodyPr/>
        <a:lstStyle/>
        <a:p>
          <a:endParaRPr lang="ru-RU"/>
        </a:p>
      </dgm:t>
    </dgm:pt>
    <dgm:pt modelId="{6A3A3324-6765-4584-B8C4-BFDF9EDA858C}" type="pres">
      <dgm:prSet presAssocID="{C718EE06-D426-4E8D-92CE-B6F8A12D8C6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B8BCB-2513-471B-934C-61F5C479CA54}" type="pres">
      <dgm:prSet presAssocID="{C718EE06-D426-4E8D-92CE-B6F8A12D8C6C}" presName="comp3" presStyleCnt="0"/>
      <dgm:spPr/>
    </dgm:pt>
    <dgm:pt modelId="{990D51B8-1347-4061-B2A1-302DA4C722BC}" type="pres">
      <dgm:prSet presAssocID="{C718EE06-D426-4E8D-92CE-B6F8A12D8C6C}" presName="circle3" presStyleLbl="node1" presStyleIdx="2" presStyleCnt="4"/>
      <dgm:spPr/>
      <dgm:t>
        <a:bodyPr/>
        <a:lstStyle/>
        <a:p>
          <a:endParaRPr lang="ru-RU"/>
        </a:p>
      </dgm:t>
    </dgm:pt>
    <dgm:pt modelId="{F733668F-EDB4-4D65-A385-E8F093F6DA35}" type="pres">
      <dgm:prSet presAssocID="{C718EE06-D426-4E8D-92CE-B6F8A12D8C6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39976-A71C-420E-A05D-E39C1993BB97}" type="pres">
      <dgm:prSet presAssocID="{C718EE06-D426-4E8D-92CE-B6F8A12D8C6C}" presName="comp4" presStyleCnt="0"/>
      <dgm:spPr/>
    </dgm:pt>
    <dgm:pt modelId="{E0DE8438-5402-4788-93CD-3E375661C7ED}" type="pres">
      <dgm:prSet presAssocID="{C718EE06-D426-4E8D-92CE-B6F8A12D8C6C}" presName="circle4" presStyleLbl="node1" presStyleIdx="3" presStyleCnt="4"/>
      <dgm:spPr/>
      <dgm:t>
        <a:bodyPr/>
        <a:lstStyle/>
        <a:p>
          <a:endParaRPr lang="ru-RU"/>
        </a:p>
      </dgm:t>
    </dgm:pt>
    <dgm:pt modelId="{C1105850-F1B9-45BD-97FC-ACF2F8B4F877}" type="pres">
      <dgm:prSet presAssocID="{C718EE06-D426-4E8D-92CE-B6F8A12D8C6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91D283-FEFE-4F25-8702-AE71CC41E414}" type="presOf" srcId="{39AC02DC-5260-4E31-A737-A4B111222D83}" destId="{990D51B8-1347-4061-B2A1-302DA4C722BC}" srcOrd="0" destOrd="0" presId="urn:microsoft.com/office/officeart/2005/8/layout/venn2"/>
    <dgm:cxn modelId="{4F8EFA4C-914A-4178-87A3-D421C47BC110}" type="presOf" srcId="{4B7EC32B-E54B-4E43-B1EE-6AC2D3F32804}" destId="{E0DE8438-5402-4788-93CD-3E375661C7ED}" srcOrd="0" destOrd="0" presId="urn:microsoft.com/office/officeart/2005/8/layout/venn2"/>
    <dgm:cxn modelId="{8FEF414E-12E5-4EFB-A263-8BB3333DE957}" type="presOf" srcId="{EB75F6E6-8B98-473A-BE45-C32F00006154}" destId="{6A3A3324-6765-4584-B8C4-BFDF9EDA858C}" srcOrd="1" destOrd="0" presId="urn:microsoft.com/office/officeart/2005/8/layout/venn2"/>
    <dgm:cxn modelId="{D1FC93EC-2F84-412C-BF13-41694CA4C9AC}" type="presOf" srcId="{FC2589A0-6DE5-4CAA-A203-6D83F775727C}" destId="{D7785E9C-991A-4206-A309-F045FDBA14B4}" srcOrd="0" destOrd="0" presId="urn:microsoft.com/office/officeart/2005/8/layout/venn2"/>
    <dgm:cxn modelId="{8F42DD87-4C6D-4E31-AC73-21E825D1BDB9}" type="presOf" srcId="{EB75F6E6-8B98-473A-BE45-C32F00006154}" destId="{471E4549-FA8B-45F8-9E1E-149B0E49C77E}" srcOrd="0" destOrd="0" presId="urn:microsoft.com/office/officeart/2005/8/layout/venn2"/>
    <dgm:cxn modelId="{594FB4AE-BB54-4F7B-A896-ACEE83915201}" type="presOf" srcId="{C718EE06-D426-4E8D-92CE-B6F8A12D8C6C}" destId="{3705256F-D98F-4383-8F60-74DAFF230B10}" srcOrd="0" destOrd="0" presId="urn:microsoft.com/office/officeart/2005/8/layout/venn2"/>
    <dgm:cxn modelId="{91DD176D-0B14-4CB2-A5DC-BED5B790F8CF}" type="presOf" srcId="{FC2589A0-6DE5-4CAA-A203-6D83F775727C}" destId="{DB5B9700-76BD-4D1E-8879-F6C4D1B00E1E}" srcOrd="1" destOrd="0" presId="urn:microsoft.com/office/officeart/2005/8/layout/venn2"/>
    <dgm:cxn modelId="{DB0A1529-D13F-48A0-8975-C950A80D7540}" srcId="{C718EE06-D426-4E8D-92CE-B6F8A12D8C6C}" destId="{EB75F6E6-8B98-473A-BE45-C32F00006154}" srcOrd="1" destOrd="0" parTransId="{63451F06-CE92-4068-A62A-2B68F652D13C}" sibTransId="{0E5A6DFF-FB94-40D7-B431-729A0B414395}"/>
    <dgm:cxn modelId="{D73CEEE0-C63E-4F50-B924-949C1FFC5F92}" type="presOf" srcId="{4B7EC32B-E54B-4E43-B1EE-6AC2D3F32804}" destId="{C1105850-F1B9-45BD-97FC-ACF2F8B4F877}" srcOrd="1" destOrd="0" presId="urn:microsoft.com/office/officeart/2005/8/layout/venn2"/>
    <dgm:cxn modelId="{CB4956F4-EDD1-4F29-97D9-AF673C96ED62}" type="presOf" srcId="{39AC02DC-5260-4E31-A737-A4B111222D83}" destId="{F733668F-EDB4-4D65-A385-E8F093F6DA35}" srcOrd="1" destOrd="0" presId="urn:microsoft.com/office/officeart/2005/8/layout/venn2"/>
    <dgm:cxn modelId="{6E4AA1B1-0D29-4AD8-85AB-AC07078DF1E1}" srcId="{C718EE06-D426-4E8D-92CE-B6F8A12D8C6C}" destId="{39AC02DC-5260-4E31-A737-A4B111222D83}" srcOrd="2" destOrd="0" parTransId="{511281A5-ABF9-47EA-958C-B60677ACE51E}" sibTransId="{4147FE32-1957-475D-80F5-522A7E6928D9}"/>
    <dgm:cxn modelId="{6BEAA65C-298C-422A-B891-CEF40C4AD055}" srcId="{C718EE06-D426-4E8D-92CE-B6F8A12D8C6C}" destId="{4B7EC32B-E54B-4E43-B1EE-6AC2D3F32804}" srcOrd="3" destOrd="0" parTransId="{A7693B77-2CFC-44F6-8243-FD710B6F8BAB}" sibTransId="{84F5912D-91F1-4A96-9C5B-5B7002ED621B}"/>
    <dgm:cxn modelId="{F599EC81-C1A4-4306-90C8-D4115C8C8DE6}" srcId="{C718EE06-D426-4E8D-92CE-B6F8A12D8C6C}" destId="{FC2589A0-6DE5-4CAA-A203-6D83F775727C}" srcOrd="0" destOrd="0" parTransId="{5DFCA1CE-A169-4417-86ED-1F5204ED5FDA}" sibTransId="{F3A69AB9-34EF-4A4B-86EE-F02245D685EC}"/>
    <dgm:cxn modelId="{F65DAE9D-2107-4FFB-BF28-EBB04DD7EDB4}" type="presParOf" srcId="{3705256F-D98F-4383-8F60-74DAFF230B10}" destId="{2A10F41C-4E7C-4051-92FB-5A1B9B611D2B}" srcOrd="0" destOrd="0" presId="urn:microsoft.com/office/officeart/2005/8/layout/venn2"/>
    <dgm:cxn modelId="{97A30EAE-4BDF-4E77-A977-4BA5F595325B}" type="presParOf" srcId="{2A10F41C-4E7C-4051-92FB-5A1B9B611D2B}" destId="{D7785E9C-991A-4206-A309-F045FDBA14B4}" srcOrd="0" destOrd="0" presId="urn:microsoft.com/office/officeart/2005/8/layout/venn2"/>
    <dgm:cxn modelId="{21AFF572-DDE8-4084-A8D7-4DED5440914C}" type="presParOf" srcId="{2A10F41C-4E7C-4051-92FB-5A1B9B611D2B}" destId="{DB5B9700-76BD-4D1E-8879-F6C4D1B00E1E}" srcOrd="1" destOrd="0" presId="urn:microsoft.com/office/officeart/2005/8/layout/venn2"/>
    <dgm:cxn modelId="{C5598723-00AC-4DED-A6EB-1808AFE0D8EA}" type="presParOf" srcId="{3705256F-D98F-4383-8F60-74DAFF230B10}" destId="{10258736-6E6D-4C01-AB43-726FC9B8EDA7}" srcOrd="1" destOrd="0" presId="urn:microsoft.com/office/officeart/2005/8/layout/venn2"/>
    <dgm:cxn modelId="{7EBF19B4-8E88-4244-AAF9-18FBA55AF1AE}" type="presParOf" srcId="{10258736-6E6D-4C01-AB43-726FC9B8EDA7}" destId="{471E4549-FA8B-45F8-9E1E-149B0E49C77E}" srcOrd="0" destOrd="0" presId="urn:microsoft.com/office/officeart/2005/8/layout/venn2"/>
    <dgm:cxn modelId="{4B7C0723-9FFC-4800-8B0F-B3FC4E150887}" type="presParOf" srcId="{10258736-6E6D-4C01-AB43-726FC9B8EDA7}" destId="{6A3A3324-6765-4584-B8C4-BFDF9EDA858C}" srcOrd="1" destOrd="0" presId="urn:microsoft.com/office/officeart/2005/8/layout/venn2"/>
    <dgm:cxn modelId="{7DB7E9F2-F644-4848-B27B-D5638AA95956}" type="presParOf" srcId="{3705256F-D98F-4383-8F60-74DAFF230B10}" destId="{B79B8BCB-2513-471B-934C-61F5C479CA54}" srcOrd="2" destOrd="0" presId="urn:microsoft.com/office/officeart/2005/8/layout/venn2"/>
    <dgm:cxn modelId="{C9AE3407-473A-412A-A1E6-13F5C3B6EE94}" type="presParOf" srcId="{B79B8BCB-2513-471B-934C-61F5C479CA54}" destId="{990D51B8-1347-4061-B2A1-302DA4C722BC}" srcOrd="0" destOrd="0" presId="urn:microsoft.com/office/officeart/2005/8/layout/venn2"/>
    <dgm:cxn modelId="{F435C124-1AE3-4EE0-AA6A-798C79554C46}" type="presParOf" srcId="{B79B8BCB-2513-471B-934C-61F5C479CA54}" destId="{F733668F-EDB4-4D65-A385-E8F093F6DA35}" srcOrd="1" destOrd="0" presId="urn:microsoft.com/office/officeart/2005/8/layout/venn2"/>
    <dgm:cxn modelId="{B88214BB-5C59-4142-A2AC-09562D5DE2C5}" type="presParOf" srcId="{3705256F-D98F-4383-8F60-74DAFF230B10}" destId="{29739976-A71C-420E-A05D-E39C1993BB97}" srcOrd="3" destOrd="0" presId="urn:microsoft.com/office/officeart/2005/8/layout/venn2"/>
    <dgm:cxn modelId="{E1AAB8A8-987D-48DF-AC22-E5B1B96DC4E7}" type="presParOf" srcId="{29739976-A71C-420E-A05D-E39C1993BB97}" destId="{E0DE8438-5402-4788-93CD-3E375661C7ED}" srcOrd="0" destOrd="0" presId="urn:microsoft.com/office/officeart/2005/8/layout/venn2"/>
    <dgm:cxn modelId="{A61D56AF-00C4-40AE-829E-7DCB242AAA53}" type="presParOf" srcId="{29739976-A71C-420E-A05D-E39C1993BB97}" destId="{C1105850-F1B9-45BD-97FC-ACF2F8B4F87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A4A70-353C-4200-9DA6-55D39B84AA5B}">
      <dsp:nvSpPr>
        <dsp:cNvPr id="0" name=""/>
        <dsp:cNvSpPr/>
      </dsp:nvSpPr>
      <dsp:spPr>
        <a:xfrm rot="5400000">
          <a:off x="-263954" y="265193"/>
          <a:ext cx="1759695" cy="12317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3954" y="265193"/>
        <a:ext cx="1759695" cy="1231786"/>
      </dsp:txXfrm>
    </dsp:sp>
    <dsp:sp modelId="{16431D53-0715-41A9-968C-099EBF0A24D8}">
      <dsp:nvSpPr>
        <dsp:cNvPr id="0" name=""/>
        <dsp:cNvSpPr/>
      </dsp:nvSpPr>
      <dsp:spPr>
        <a:xfrm rot="5400000">
          <a:off x="4436480" y="-3203454"/>
          <a:ext cx="1143802" cy="755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0" kern="1200" dirty="0" smtClean="0"/>
            <a:t>Жители муниципальных образований</a:t>
          </a:r>
          <a:endParaRPr lang="ru-RU" sz="3500" b="0" kern="1200" dirty="0"/>
        </a:p>
      </dsp:txBody>
      <dsp:txXfrm rot="5400000">
        <a:off x="4436480" y="-3203454"/>
        <a:ext cx="1143802" cy="7553189"/>
      </dsp:txXfrm>
    </dsp:sp>
    <dsp:sp modelId="{37331404-8C35-42B6-A112-F11A603D6612}">
      <dsp:nvSpPr>
        <dsp:cNvPr id="0" name=""/>
        <dsp:cNvSpPr/>
      </dsp:nvSpPr>
      <dsp:spPr>
        <a:xfrm rot="5400000">
          <a:off x="-263954" y="1832378"/>
          <a:ext cx="1759695" cy="12317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3954" y="1832378"/>
        <a:ext cx="1759695" cy="1231786"/>
      </dsp:txXfrm>
    </dsp:sp>
    <dsp:sp modelId="{D82AC50F-DB6C-40CA-93BB-54211D894AD4}">
      <dsp:nvSpPr>
        <dsp:cNvPr id="0" name=""/>
        <dsp:cNvSpPr/>
      </dsp:nvSpPr>
      <dsp:spPr>
        <a:xfrm rot="5400000">
          <a:off x="4436480" y="-1636269"/>
          <a:ext cx="1143802" cy="755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Индивидуальные предприниматели</a:t>
          </a:r>
          <a:endParaRPr lang="ru-RU" sz="3500" kern="1200" dirty="0"/>
        </a:p>
      </dsp:txBody>
      <dsp:txXfrm rot="5400000">
        <a:off x="4436480" y="-1636269"/>
        <a:ext cx="1143802" cy="7553189"/>
      </dsp:txXfrm>
    </dsp:sp>
    <dsp:sp modelId="{57AEE040-2328-43C0-A940-DAED6A7B01F4}">
      <dsp:nvSpPr>
        <dsp:cNvPr id="0" name=""/>
        <dsp:cNvSpPr/>
      </dsp:nvSpPr>
      <dsp:spPr>
        <a:xfrm rot="5400000">
          <a:off x="-263954" y="3399564"/>
          <a:ext cx="1759695" cy="12317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-263954" y="3399564"/>
        <a:ext cx="1759695" cy="1231786"/>
      </dsp:txXfrm>
    </dsp:sp>
    <dsp:sp modelId="{E4D39606-EF97-48CE-A8BD-1D2BF494F93C}">
      <dsp:nvSpPr>
        <dsp:cNvPr id="0" name=""/>
        <dsp:cNvSpPr/>
      </dsp:nvSpPr>
      <dsp:spPr>
        <a:xfrm rot="5400000">
          <a:off x="4436480" y="-69083"/>
          <a:ext cx="1143802" cy="7553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Юридические лица</a:t>
          </a:r>
          <a:endParaRPr lang="ru-RU" sz="3500" kern="1200" dirty="0"/>
        </a:p>
      </dsp:txBody>
      <dsp:txXfrm rot="5400000">
        <a:off x="4436480" y="-69083"/>
        <a:ext cx="1143802" cy="75531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785E9C-991A-4206-A309-F045FDBA14B4}">
      <dsp:nvSpPr>
        <dsp:cNvPr id="0" name=""/>
        <dsp:cNvSpPr/>
      </dsp:nvSpPr>
      <dsp:spPr>
        <a:xfrm>
          <a:off x="1280367" y="0"/>
          <a:ext cx="4640064" cy="4640064"/>
        </a:xfrm>
        <a:prstGeom prst="ellipse">
          <a:avLst/>
        </a:prstGeom>
        <a:solidFill>
          <a:srgbClr val="CE9E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Областной бюджет 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51719" y="232003"/>
        <a:ext cx="1297361" cy="696009"/>
      </dsp:txXfrm>
    </dsp:sp>
    <dsp:sp modelId="{471E4549-FA8B-45F8-9E1E-149B0E49C77E}">
      <dsp:nvSpPr>
        <dsp:cNvPr id="0" name=""/>
        <dsp:cNvSpPr/>
      </dsp:nvSpPr>
      <dsp:spPr>
        <a:xfrm>
          <a:off x="1709443" y="922370"/>
          <a:ext cx="3712051" cy="3712051"/>
        </a:xfrm>
        <a:prstGeom prst="ellipse">
          <a:avLst/>
        </a:prstGeom>
        <a:solidFill>
          <a:srgbClr val="73E1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Местный бюджет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16788" y="1145093"/>
        <a:ext cx="1297361" cy="668169"/>
      </dsp:txXfrm>
    </dsp:sp>
    <dsp:sp modelId="{990D51B8-1347-4061-B2A1-302DA4C722BC}">
      <dsp:nvSpPr>
        <dsp:cNvPr id="0" name=""/>
        <dsp:cNvSpPr/>
      </dsp:nvSpPr>
      <dsp:spPr>
        <a:xfrm>
          <a:off x="2208380" y="1856025"/>
          <a:ext cx="2784038" cy="278403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Спонсорская помощь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51719" y="2064828"/>
        <a:ext cx="1297361" cy="626408"/>
      </dsp:txXfrm>
    </dsp:sp>
    <dsp:sp modelId="{E0DE8438-5402-4788-93CD-3E375661C7ED}">
      <dsp:nvSpPr>
        <dsp:cNvPr id="0" name=""/>
        <dsp:cNvSpPr/>
      </dsp:nvSpPr>
      <dsp:spPr>
        <a:xfrm>
          <a:off x="2672387" y="2784038"/>
          <a:ext cx="1856025" cy="185602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Вклад населения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44195" y="3248044"/>
        <a:ext cx="1312408" cy="92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7D0BA-BCA0-4148-A056-3F109C5B14C9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886EE-466B-474E-86DE-479201BB1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886EE-466B-474E-86DE-479201BB118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6991" y="332656"/>
            <a:ext cx="727513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Инициативное </a:t>
            </a:r>
          </a:p>
          <a:p>
            <a:pPr algn="ctr"/>
            <a:r>
              <a:rPr lang="ru-RU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бюджетирование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2" name="Picture 4" descr="D:\Рабочий стол\инициативное бюджетирование\EjdwDXIZH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5543804" cy="3697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11560" y="404664"/>
            <a:ext cx="8064896" cy="6093296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7704" y="1844824"/>
            <a:ext cx="5832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Вы готовы к участию в проектах инициативного бюджета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2000" dirty="0" smtClean="0"/>
              <a:t>Ж</a:t>
            </a:r>
            <a:r>
              <a:rPr lang="ru-RU" sz="2000" dirty="0" smtClean="0"/>
              <a:t>дем </a:t>
            </a:r>
            <a:r>
              <a:rPr lang="ru-RU" sz="2000" dirty="0" smtClean="0"/>
              <a:t>Вас по </a:t>
            </a:r>
            <a:r>
              <a:rPr lang="ru-RU" sz="2000" dirty="0" smtClean="0"/>
              <a:t>адресу: </a:t>
            </a:r>
            <a:r>
              <a:rPr lang="ru-RU" sz="2000" dirty="0" smtClean="0"/>
              <a:t>р.п. Усть-Донецкий, ул. Портовая 9. </a:t>
            </a:r>
            <a:r>
              <a:rPr lang="ru-RU" sz="2000" dirty="0" smtClean="0"/>
              <a:t>(Здание </a:t>
            </a:r>
            <a:r>
              <a:rPr lang="ru-RU" sz="2000" dirty="0" smtClean="0"/>
              <a:t>Администрации Усть-Донецкого </a:t>
            </a:r>
            <a:r>
              <a:rPr lang="ru-RU" sz="2000" dirty="0" smtClean="0"/>
              <a:t>городского поселения, 2 этаж</a:t>
            </a:r>
            <a:r>
              <a:rPr lang="ru-RU" sz="2000" dirty="0" smtClean="0"/>
              <a:t>)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ctr"/>
            <a:r>
              <a:rPr lang="ru-RU" sz="2000" dirty="0" smtClean="0"/>
              <a:t>Тел. 9-71-83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чий стол\инициативное бюджетирование\Exclamation-Mark-PNG-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99392"/>
            <a:ext cx="3933056" cy="39330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59832" y="620688"/>
            <a:ext cx="50405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Инициативное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бюджетирование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(ИБ)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– форма участия жителей в решении вопросов местного значения посредством определения направлений расходования бюджетных средств и на условиях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софинансирования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заявленных предложений.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11560" y="3429000"/>
            <a:ext cx="7920880" cy="324036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87624" y="4077072"/>
            <a:ext cx="70567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cs typeface="DaunPenh" pitchFamily="2" charset="0"/>
              </a:rPr>
              <a:t>ЦЕЛЬ ИНИЦИАТИВНОГО БЮДЖЕТИРОВАНИЯ</a:t>
            </a:r>
          </a:p>
          <a:p>
            <a:pPr algn="ctr"/>
            <a:endParaRPr lang="ru-RU" b="1" dirty="0" smtClean="0">
              <a:solidFill>
                <a:schemeClr val="bg2">
                  <a:lumMod val="50000"/>
                </a:schemeClr>
              </a:solidFill>
              <a:cs typeface="DaunPenh" pitchFamily="2" charset="0"/>
            </a:endParaRPr>
          </a:p>
          <a:p>
            <a:pPr algn="ctr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cs typeface="DaunPenh" pitchFamily="2" charset="0"/>
              </a:rPr>
              <a:t> активизация участия жителей в определении приоритетов расходования средств местных бюджетов и поддержка инициатив жителей в решении вопросов местного значения.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cs typeface="DaunPen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Рабочий стол\инициативное бюджетирование\720_abiturieni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808312" cy="46085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59832" y="2780928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Вовлечение жителей в определение проектов инициативного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бюджетирования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, их реализацию и контроль;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Повышение открытости и эффективности расходования бюджетных средств;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Повышение открытости деятельности органов местного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самоуправления;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Развитие взаимодействия органов местного самоуправления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и населения;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Усиление общественного контроля за деятельностью органов местного самоуправления.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4128" y="404664"/>
            <a:ext cx="72598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инициативного </a:t>
            </a:r>
          </a:p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бюджетирования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1772816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3" descr="D:\Рабочий стол\инициативное бюджетирование\man-with-friends-0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0"/>
            <a:ext cx="1772816" cy="17728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19872" y="404664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Участники ИБ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115616" y="1988840"/>
          <a:ext cx="72008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3480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Источники финансирования 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проектов ИБ</a:t>
            </a:r>
            <a:endParaRPr lang="ru-RU" sz="5400" b="1" cap="none" spc="1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394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Механизм работы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иб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12776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вас есть идея как улучшить территорию поселения?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Выносите идею на всеобщее обсуждение: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местными властями организуются публичные слушания, где ждут всех желающих           принять участие в обсуждении предложенных идей;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проходит голосование для выбора наиболее важных и перспективных предложений.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участия проекта в конкурсе и получения финансирования собирается пакет документов.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итогу прохождения конкурсной процедуры через портал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госзакупок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выбирается подрядчик на выполнение работ: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процедура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госзакупок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гарантирует прозрачность при выборе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подрядчика и открывает прозрачность конкурса.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 за реализацией проекта принадлежит самим жителям: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заинтересованность местных жителей в качественном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завершении проекта основывается на голосовании при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его выборе, а так же вложенные в него деньги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(хоть и минимальный процент от общей стоимости проекта).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D:\Рабочий стол\инициативное бюджетирование\shutterstock_18425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97152"/>
            <a:ext cx="2157994" cy="1618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52736" y="0"/>
            <a:ext cx="13276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Принципы инициативного </a:t>
            </a:r>
          </a:p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бюджетирования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6146" name="Picture 2" descr="D:\Рабочий стол\инициативное бюджетирование\2850861_5c91436e7f9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230425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 descr="D:\Рабочий стол\инициативное бюджетирование\a793bce72e_17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230425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D:\Рабочий стол\инициативное бюджетирование\imag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844824"/>
            <a:ext cx="230425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 descr="D:\Рабочий стол\инициативное бюджетирование\299280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365104"/>
            <a:ext cx="2304256" cy="230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Выноска со стрелкой вправо 8"/>
          <p:cNvSpPr/>
          <p:nvPr/>
        </p:nvSpPr>
        <p:spPr>
          <a:xfrm>
            <a:off x="3131840" y="1988840"/>
            <a:ext cx="3168352" cy="792088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ой вправо 9"/>
          <p:cNvSpPr/>
          <p:nvPr/>
        </p:nvSpPr>
        <p:spPr>
          <a:xfrm rot="10800000">
            <a:off x="3059832" y="3140968"/>
            <a:ext cx="3168352" cy="792088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3131840" y="4437112"/>
            <a:ext cx="3168352" cy="792088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 со стрелкой вправо 11"/>
          <p:cNvSpPr/>
          <p:nvPr/>
        </p:nvSpPr>
        <p:spPr>
          <a:xfrm rot="10800000">
            <a:off x="2987824" y="5589240"/>
            <a:ext cx="3168352" cy="792088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31840" y="191683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Равенство возможностей для всех участников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32849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Открытость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131840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Софинансирование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57332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Конкурсность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Рабочий стол\инициативное бюджетирование\narodnyj_byudzh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620000" cy="44481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5922" y="116632"/>
            <a:ext cx="830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Требования к проектам ИБ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Рабочий стол\инициативное бюджетирование\ilovepdf_com-6.jpg"/>
          <p:cNvPicPr>
            <a:picLocks noChangeAspect="1" noChangeArrowheads="1"/>
          </p:cNvPicPr>
          <p:nvPr/>
        </p:nvPicPr>
        <p:blipFill>
          <a:blip r:embed="rId2" cstate="print"/>
          <a:srcRect t="9642" b="5737"/>
          <a:stretch>
            <a:fillRect/>
          </a:stretch>
        </p:blipFill>
        <p:spPr bwMode="auto">
          <a:xfrm>
            <a:off x="467544" y="1340768"/>
            <a:ext cx="8238891" cy="51845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475656" y="260648"/>
            <a:ext cx="58288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Эффективность ИБ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E4E8AF"/>
      </a:lt1>
      <a:dk2>
        <a:srgbClr val="464653"/>
      </a:dk2>
      <a:lt2>
        <a:srgbClr val="D0BDDF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322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Инициативное бюджетирование</dc:title>
  <dc:creator>user</dc:creator>
  <cp:lastModifiedBy>user</cp:lastModifiedBy>
  <cp:revision>19</cp:revision>
  <dcterms:created xsi:type="dcterms:W3CDTF">2019-08-29T10:24:55Z</dcterms:created>
  <dcterms:modified xsi:type="dcterms:W3CDTF">2019-08-29T14:15:02Z</dcterms:modified>
</cp:coreProperties>
</file>