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</p:sldMasterIdLst>
  <p:sldIdLst>
    <p:sldId id="256" r:id="rId2"/>
    <p:sldId id="261" r:id="rId3"/>
    <p:sldId id="266" r:id="rId4"/>
    <p:sldId id="270" r:id="rId5"/>
    <p:sldId id="273" r:id="rId6"/>
    <p:sldId id="26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DDF"/>
    <a:srgbClr val="D3F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182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4;&#1094;&#1077;&#1085;&#1082;&#1072;%20&#1082;&#1072;&#1095;&#1077;&#1089;&#1090;&#1074;&#1072;%202017\&#1044;&#1080;&#1072;&#1075;&#1088;&#1072;&#1084;&#1084;&#1072;%20&#1044;&#1054;&#1061;.2016&#1086;&#1090;&#1095;&#1077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529637759946831E-2"/>
          <c:y val="6.9337726208019479E-2"/>
          <c:w val="0.64878854024055765"/>
          <c:h val="0.83970631028219511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631"/>
          <c:y val="3.2097054815913899E-2"/>
          <c:w val="0.31822462817147923"/>
          <c:h val="0.96790290174895299"/>
        </c:manualLayout>
      </c:layout>
      <c:spPr>
        <a:solidFill>
          <a:schemeClr val="accent5"/>
        </a:solidFill>
      </c:spPr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3335797400848797E-2"/>
          <c:w val="0.5842926057661203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28,2% 4,8% 0,0% 0,0% 0,1% 7,0% 40,9% 7,6% 10,6% 30,0% 0,8%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3913229977773339"/>
                  <c:y val="5.68394374005847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 </a:t>
                    </a:r>
                    <a:r>
                      <a:rPr lang="ru-RU"/>
                      <a:t>НДФЛ 28,2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55534765978891931"/>
                  <c:y val="-0.24255884611238357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Д</a:t>
                    </a:r>
                    <a:r>
                      <a:rPr lang="ru-RU"/>
                      <a:t>оходы от исп. имущества 7,6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9172674864032677"/>
                  <c:y val="-6.377864753494254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Н</a:t>
                    </a:r>
                    <a:r>
                      <a:rPr lang="ru-RU"/>
                      <a:t>алог на имущество</a:t>
                    </a:r>
                    <a:r>
                      <a:rPr lang="ru-RU" baseline="0"/>
                      <a:t> 7,0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48731826113300802"/>
                  <c:y val="-0.12596291138377189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З</a:t>
                    </a:r>
                    <a:r>
                      <a:rPr lang="ru-RU"/>
                      <a:t>емельный налог 40,9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0.12150847265068559"/>
                  <c:y val="-2.41276210968179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Д</a:t>
                    </a:r>
                    <a:r>
                      <a:rPr lang="ru-RU"/>
                      <a:t>оходы от продажи мун.</a:t>
                    </a:r>
                    <a:r>
                      <a:rPr lang="ru-RU" baseline="0"/>
                      <a:t> имущества 10,6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- 10514,3 тыс.руб.</c:v>
                </c:pt>
                <c:pt idx="1">
                  <c:v>Акцизы по подакцизным товарам - 1774,6 тыс.руб.</c:v>
                </c:pt>
                <c:pt idx="2">
                  <c:v>Единый сельскохозяйственный налог - 45,2 тыс. рублей</c:v>
                </c:pt>
                <c:pt idx="3">
                  <c:v>Налог на имущество физических лиц - 2596,2 тыс.руб.</c:v>
                </c:pt>
                <c:pt idx="4">
                  <c:v>Земельный налог - 15221,6 тыс.руб.</c:v>
                </c:pt>
                <c:pt idx="5">
                  <c:v>Доходы от использ.имущ.,наход.в гос. и мун.соб. - 2839,2тыс.руб.</c:v>
                </c:pt>
                <c:pt idx="6">
                  <c:v>Доходы от продажи матер.и нематер.активов - 3963,6 тыс.руб.</c:v>
                </c:pt>
                <c:pt idx="7">
                  <c:v>Прочие неналоговые доходы - 311,4 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0.28200000000000003</c:v>
                </c:pt>
                <c:pt idx="1">
                  <c:v>4.8000000000000008E-2</c:v>
                </c:pt>
                <c:pt idx="2">
                  <c:v>1.0000000000000002E-3</c:v>
                </c:pt>
                <c:pt idx="3">
                  <c:v>7.0000000000000021E-2</c:v>
                </c:pt>
                <c:pt idx="4">
                  <c:v>0.40900000000000003</c:v>
                </c:pt>
                <c:pt idx="5">
                  <c:v>7.6000000000000012E-2</c:v>
                </c:pt>
                <c:pt idx="6">
                  <c:v>0.10600000000000001</c:v>
                </c:pt>
                <c:pt idx="7">
                  <c:v>8.0000000000000019E-3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0284339457569"/>
          <c:y val="5.878348171595902E-2"/>
          <c:w val="0.38263823272090985"/>
          <c:h val="0.9412165182840409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285024154589384"/>
          <c:y val="3.9823008849557542E-2"/>
          <c:w val="0.57487922705314098"/>
          <c:h val="0.80973451327433665"/>
        </c:manualLayout>
      </c:layout>
      <c:bar3DChart>
        <c:barDir val="col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FFFF"/>
            </a:solidFill>
            <a:ln w="22197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Sheet1!$B$1:$C$1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12401.1</c:v>
                </c:pt>
                <c:pt idx="1">
                  <c:v>10459.5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налоговые и неналоговые поступления</c:v>
                </c:pt>
              </c:strCache>
            </c:strRef>
          </c:tx>
          <c:spPr>
            <a:solidFill>
              <a:schemeClr val="hlink"/>
            </a:solidFill>
            <a:ln w="22197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Sheet1!$B$1:$C$1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29097.9</c:v>
                </c:pt>
                <c:pt idx="1">
                  <c:v>37266.199999999997</c:v>
                </c:pt>
              </c:numCache>
            </c:numRef>
          </c:val>
        </c:ser>
        <c:gapDepth val="0"/>
        <c:shape val="cylinder"/>
        <c:axId val="78862976"/>
        <c:axId val="78889344"/>
        <c:axId val="0"/>
      </c:bar3DChart>
      <c:catAx>
        <c:axId val="78862976"/>
        <c:scaling>
          <c:orientation val="minMax"/>
        </c:scaling>
        <c:axPos val="b"/>
        <c:numFmt formatCode="General" sourceLinked="1"/>
        <c:tickLblPos val="low"/>
        <c:spPr>
          <a:ln w="5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8889344"/>
        <c:crosses val="autoZero"/>
        <c:auto val="1"/>
        <c:lblAlgn val="ctr"/>
        <c:lblOffset val="100"/>
        <c:tickLblSkip val="1"/>
        <c:tickMarkSkip val="1"/>
      </c:catAx>
      <c:valAx>
        <c:axId val="78889344"/>
        <c:scaling>
          <c:orientation val="minMax"/>
        </c:scaling>
        <c:axPos val="l"/>
        <c:majorGridlines>
          <c:spPr>
            <a:ln w="5549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5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8862976"/>
        <c:crosses val="autoZero"/>
        <c:crossBetween val="between"/>
      </c:valAx>
      <c:spPr>
        <a:noFill/>
        <a:ln w="44394">
          <a:noFill/>
        </a:ln>
      </c:spPr>
    </c:plotArea>
    <c:legend>
      <c:legendPos val="r"/>
      <c:layout>
        <c:manualLayout>
          <c:xMode val="edge"/>
          <c:yMode val="edge"/>
          <c:x val="0.73429951690821305"/>
          <c:y val="0.29203539823008851"/>
          <c:w val="0.25603864734299531"/>
          <c:h val="0.42035398230088539"/>
        </c:manualLayout>
      </c:layout>
      <c:spPr>
        <a:noFill/>
        <a:ln w="5549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chemeClr val="accent5"/>
    </a:solidFill>
    <a:ln>
      <a:noFill/>
    </a:ln>
  </c:spPr>
  <c:txPr>
    <a:bodyPr/>
    <a:lstStyle/>
    <a:p>
      <a:pPr>
        <a:defRPr sz="314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51456025809273842"/>
          <c:y val="2.7626984553466027E-2"/>
          <c:w val="0.65468996062992146"/>
          <c:h val="0.877893679758930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endParaRPr lang="ru-RU" smtClean="0"/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 10369,7 т. Р.</c:v>
                </c:pt>
                <c:pt idx="1">
                  <c:v>Национальная оборона 297,2 т.р.</c:v>
                </c:pt>
                <c:pt idx="2">
                  <c:v>Национальная безопасность и правохранительная деятельность 324,3 т.р.</c:v>
                </c:pt>
                <c:pt idx="3">
                  <c:v>Национальная экономики 3338,8 т.р.</c:v>
                </c:pt>
                <c:pt idx="4">
                  <c:v>Жилищно-коммунальное хозяйство 29138,1 т.р.</c:v>
                </c:pt>
                <c:pt idx="5">
                  <c:v>Образование 5,6 т.р.</c:v>
                </c:pt>
                <c:pt idx="6">
                  <c:v>Культура,кинематография 132,6 т.р.</c:v>
                </c:pt>
                <c:pt idx="7">
                  <c:v>Социальная политика 109,1 т.р.</c:v>
                </c:pt>
                <c:pt idx="8">
                  <c:v>Физическая культура и спорт 1271,0 т.р.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9"/>
                <c:pt idx="0">
                  <c:v>23.1</c:v>
                </c:pt>
                <c:pt idx="1">
                  <c:v>0.7</c:v>
                </c:pt>
                <c:pt idx="2">
                  <c:v>0.7</c:v>
                </c:pt>
                <c:pt idx="3">
                  <c:v>7.4</c:v>
                </c:pt>
                <c:pt idx="4">
                  <c:v>64.8</c:v>
                </c:pt>
                <c:pt idx="5">
                  <c:v>0</c:v>
                </c:pt>
                <c:pt idx="6">
                  <c:v>0.3</c:v>
                </c:pt>
                <c:pt idx="7">
                  <c:v>0.2</c:v>
                </c:pt>
                <c:pt idx="8">
                  <c:v>2.8</c:v>
                </c:pt>
              </c:numCache>
            </c:numRef>
          </c:val>
          <c:bubble3D val="1"/>
        </c:ser>
        <c:gapWidth val="100"/>
        <c:axId val="77711232"/>
        <c:axId val="77712768"/>
      </c:barChart>
      <c:catAx>
        <c:axId val="77711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712768"/>
        <c:crosses val="autoZero"/>
        <c:auto val="1"/>
        <c:lblAlgn val="ctr"/>
        <c:lblOffset val="100"/>
      </c:catAx>
      <c:valAx>
        <c:axId val="77712768"/>
        <c:scaling>
          <c:orientation val="minMax"/>
        </c:scaling>
        <c:axPos val="b"/>
        <c:majorGridlines/>
        <c:numFmt formatCode="0.0" sourceLinked="1"/>
        <c:tickLblPos val="nextTo"/>
        <c:crossAx val="77711232"/>
        <c:crosses val="autoZero"/>
        <c:crossBetween val="between"/>
      </c:valAx>
    </c:plotArea>
    <c:plotVisOnly val="1"/>
  </c:chart>
  <c:spPr>
    <a:solidFill>
      <a:schemeClr val="accent5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bg2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chemeClr val="bg2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721780604133814E-2"/>
          <c:y val="2.7439024390243906E-2"/>
          <c:w val="0.90937996820349765"/>
          <c:h val="0.85365853658536828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339966"/>
            </a:solidFill>
            <a:ln w="16516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651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2015 (факт)</c:v>
                </c:pt>
                <c:pt idx="1">
                  <c:v>2016 (факт)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41376.5</c:v>
                </c:pt>
                <c:pt idx="1">
                  <c:v>44986.9</c:v>
                </c:pt>
              </c:numCache>
            </c:numRef>
          </c:val>
        </c:ser>
        <c:gapDepth val="0"/>
        <c:shape val="cone"/>
        <c:axId val="79249408"/>
        <c:axId val="79250944"/>
        <c:axId val="0"/>
      </c:bar3DChart>
      <c:catAx>
        <c:axId val="79249408"/>
        <c:scaling>
          <c:orientation val="minMax"/>
        </c:scaling>
        <c:axPos val="b"/>
        <c:numFmt formatCode="General" sourceLinked="1"/>
        <c:tickLblPos val="low"/>
        <c:spPr>
          <a:ln w="41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250944"/>
        <c:crosses val="autoZero"/>
        <c:auto val="1"/>
        <c:lblAlgn val="ctr"/>
        <c:lblOffset val="100"/>
        <c:tickLblSkip val="1"/>
        <c:tickMarkSkip val="1"/>
      </c:catAx>
      <c:valAx>
        <c:axId val="79250944"/>
        <c:scaling>
          <c:orientation val="minMax"/>
        </c:scaling>
        <c:axPos val="l"/>
        <c:majorGridlines>
          <c:spPr>
            <a:ln w="41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1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249408"/>
        <c:crosses val="autoZero"/>
        <c:crossBetween val="between"/>
        <c:majorUnit val="2000"/>
      </c:valAx>
      <c:spPr>
        <a:noFill/>
        <a:ln w="33032">
          <a:noFill/>
        </a:ln>
      </c:spPr>
    </c:plotArea>
    <c:plotVisOnly val="1"/>
    <c:dispBlanksAs val="gap"/>
  </c:chart>
  <c:spPr>
    <a:solidFill>
      <a:schemeClr val="accent5"/>
    </a:solidFill>
    <a:ln>
      <a:solidFill>
        <a:schemeClr val="accent1"/>
      </a:solidFill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517528-DD8D-47F3-BE0D-AC918E616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8407D6-906D-447D-8C73-4EB90A888B12}" type="datetimeFigureOut">
              <a:rPr lang="ru-RU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DB0DC7-5934-40CA-BB9B-40E79AD3B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299" r:id="rId12"/>
    <p:sldLayoutId id="2147484300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Admin\Desktop\картинки про бюджет\imageD67ZIG6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48680"/>
            <a:ext cx="8501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033DDF"/>
                </a:solidFill>
                <a:latin typeface="Times New Roman" pitchFamily="18" charset="0"/>
                <a:ea typeface="Meiryo UI" pitchFamily="34" charset="-128"/>
                <a:cs typeface="Times New Roman" pitchFamily="18" charset="0"/>
              </a:rPr>
              <a:t>Исполнение бюджета Усть-Донецкого городского поселения Усть-Донецкого района за 2016 год</a:t>
            </a:r>
            <a:endParaRPr lang="ru-RU" sz="4800" b="1" u="sng" dirty="0">
              <a:solidFill>
                <a:srgbClr val="033DDF"/>
              </a:solidFill>
              <a:latin typeface="Times New Roman" pitchFamily="18" charset="0"/>
              <a:ea typeface="Meiryo UI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3857620" y="0"/>
            <a:ext cx="5286380" cy="23488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7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исполнения бюджета 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</a:t>
            </a: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Усть-Донецкого района</a:t>
            </a:r>
            <a:b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2016 год</a:t>
            </a:r>
            <a:endParaRPr lang="ru-RU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9658" name="Group 90"/>
          <p:cNvGraphicFramePr>
            <a:graphicFrameLocks noGrp="1"/>
          </p:cNvGraphicFramePr>
          <p:nvPr>
            <p:ph type="tbl" idx="1"/>
          </p:nvPr>
        </p:nvGraphicFramePr>
        <p:xfrm>
          <a:off x="0" y="2357430"/>
          <a:ext cx="9144000" cy="4500569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51920"/>
                <a:gridCol w="5292080"/>
              </a:tblGrid>
              <a:tr h="697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 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47458,5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из них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36266,2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10192,3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44986,9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Дефицит (-),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профицит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2471,6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Admin\Desktop\картинки про бюджет\3_9b513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851919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0"/>
            <a:ext cx="5652120" cy="2132856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собственных доходов бюджета Усть-Донецкого городского поселения Усть-Донецкого района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2016 год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71678"/>
          <a:ext cx="885831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1" name="Picture 1" descr="C:\Users\Admin\Desktop\картинки про бюджет\my-budget-calculator-858x57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3491880" cy="213285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aphicFrame>
        <p:nvGraphicFramePr>
          <p:cNvPr id="5" name="Диаграмма 4"/>
          <p:cNvGraphicFramePr/>
          <p:nvPr/>
        </p:nvGraphicFramePr>
        <p:xfrm>
          <a:off x="0" y="1916832"/>
          <a:ext cx="9144000" cy="494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724128" cy="24209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Усть-Донецкого района в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2015-2016гг.</a:t>
            </a:r>
            <a:r>
              <a:rPr lang="ru-RU" sz="3600" dirty="0" smtClean="0">
                <a:solidFill>
                  <a:srgbClr val="3B8AFF"/>
                </a:solidFill>
              </a:rPr>
              <a:t>                                                                   </a:t>
            </a:r>
            <a:r>
              <a:rPr lang="ru-RU" sz="3600" dirty="0">
                <a:solidFill>
                  <a:srgbClr val="3B8AFF"/>
                </a:solidFill>
              </a:rPr>
              <a:t>тыс.рублей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2420888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3" descr="C:\Users\Admin\Desktop\картинки про бюджет\iCAAZEMG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24128" y="0"/>
            <a:ext cx="3419872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14546" y="0"/>
            <a:ext cx="6929454" cy="1292662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Усть-Донецкого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за 2016 год в разрезе муниципальных программ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9458" name="Picture 2" descr="C:\Users\Admin\Desktop\картинки про бюджет\municipalnye_programmy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267744" cy="1340768"/>
          </a:xfrm>
          <a:prstGeom prst="rect">
            <a:avLst/>
          </a:prstGeom>
          <a:noFill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1268761"/>
          <a:ext cx="9144000" cy="607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4"/>
                <a:gridCol w="6271689"/>
                <a:gridCol w="1909187"/>
              </a:tblGrid>
              <a:tr h="5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31,5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132,6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1270,9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593,9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19913,6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1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12277,6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339,8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1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4,0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8575,0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72200" cy="1628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Усть-Донецкого городского поселения Усть-Донецкого района </a:t>
            </a:r>
            <a:b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2016 год</a:t>
            </a: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7" name="Picture 1" descr="C:\Users\Admin\Desktop\картинки про бюджет\shutterstock125975708_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57952" y="0"/>
            <a:ext cx="2786046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6429388" cy="20002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Усть-Донецкого городского поселения Усть-Донецкого района за  2015-2016 гг.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тыс.рублей)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988840"/>
          <a:ext cx="914400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2" name="Picture 2" descr="C:\Users\Admin\Desktop\картинки про бюджет\iCAIES5JO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2724150" cy="202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724</TotalTime>
  <Words>173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</vt:lpstr>
      <vt:lpstr>Основные параметры  исполнения бюджета Усть-Донецкого городского поселения Усть-Донецкого района  за 2016 год</vt:lpstr>
      <vt:lpstr>Структура собственных доходов бюджета Усть-Донецкого городского поселения Усть-Донецкого района  за 2016 год</vt:lpstr>
      <vt:lpstr> Динамика доходов бюджета Усть-Донецкого городского поселения Усть-Донецкого района в 2015-2016гг.                                                                   тыс.рублей</vt:lpstr>
      <vt:lpstr>Слайд 5</vt:lpstr>
      <vt:lpstr>Структура расходов бюджета Усть-Донецкого городского поселения Усть-Донецкого района  за 2016 год</vt:lpstr>
      <vt:lpstr>    Динамика расходов бюджета Усть-Донецкого городского поселения Усть-Донецкого района за  2015-2016 гг. (тыс.рублей)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Апаринского сельского поселения Усть-Донецкого района Ростовской области на 2014 год и на плановый период 2015 и 2016 годов</dc:title>
  <dc:creator>Admin</dc:creator>
  <cp:lastModifiedBy>Admin</cp:lastModifiedBy>
  <cp:revision>107</cp:revision>
  <dcterms:modified xsi:type="dcterms:W3CDTF">2018-02-22T06:02:34Z</dcterms:modified>
</cp:coreProperties>
</file>