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7" r:id="rId1"/>
  </p:sldMasterIdLst>
  <p:sldIdLst>
    <p:sldId id="256" r:id="rId2"/>
    <p:sldId id="261" r:id="rId3"/>
    <p:sldId id="266" r:id="rId4"/>
    <p:sldId id="270" r:id="rId5"/>
    <p:sldId id="273" r:id="rId6"/>
    <p:sldId id="269" r:id="rId7"/>
    <p:sldId id="27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DDF"/>
    <a:srgbClr val="D3F5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75" d="100"/>
          <a:sy n="75" d="100"/>
        </p:scale>
        <p:origin x="-182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54;&#1094;&#1077;&#1085;&#1082;&#1072;%20&#1082;&#1072;&#1095;&#1077;&#1089;&#1090;&#1074;&#1072;%202017\&#1044;&#1080;&#1072;&#1075;&#1088;&#1072;&#1084;&#1084;&#1072;%20&#1044;&#1054;&#1061;.2016&#1086;&#1090;&#1095;&#1077;&#109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&#1048;&#1057;&#1055;&#1054;&#1051;&#1053;.&#1041;&#1070;&#1044;&#1046;&#1045;&#1058;&#1040;%202017\&#1044;&#1080;&#1072;&#1075;&#1088;&#1072;&#1084;&#1084;&#1072;%20&#1044;&#1054;&#1061;.2017&#1086;&#1090;&#1095;&#1077;&#109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529637759946831E-2"/>
          <c:y val="6.9337726208019534E-2"/>
          <c:w val="0.64878854024055765"/>
          <c:h val="0.83970631028219533"/>
        </c:manualLayout>
      </c:layout>
      <c:pie3DChart>
        <c:varyColors val="1"/>
        <c:dLbls>
          <c:showVal val="1"/>
        </c:dLbls>
      </c:pie3DChart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68177542043356376"/>
          <c:y val="3.2097054815913913E-2"/>
          <c:w val="0.3182246281714794"/>
          <c:h val="0.96790290174895277"/>
        </c:manualLayout>
      </c:layout>
      <c:spPr>
        <a:solidFill>
          <a:schemeClr val="accent5"/>
        </a:solidFill>
      </c:spPr>
      <c:txPr>
        <a:bodyPr/>
        <a:lstStyle/>
        <a:p>
          <a:pPr>
            <a:defRPr sz="1090" baseline="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9.3335797400848797E-2"/>
          <c:w val="0.5842926057661203"/>
          <c:h val="0.90149325626204235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0.60902843394575712"/>
          <c:y val="5.8783481715959041E-2"/>
          <c:w val="0.38263823272090985"/>
          <c:h val="0.94121651828404096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688580414517151E-3"/>
          <c:y val="9.6129921259842557E-2"/>
          <c:w val="0.58429260576612019"/>
          <c:h val="0.90149325626204235"/>
        </c:manualLayout>
      </c:layout>
      <c:pie3DChart>
        <c:varyColors val="1"/>
        <c:ser>
          <c:idx val="0"/>
          <c:order val="0"/>
          <c:tx>
            <c:strRef>
              <c:f>Лист1!$B$2:$B$12</c:f>
              <c:strCache>
                <c:ptCount val="1"/>
                <c:pt idx="0">
                  <c:v>32,1% 4,4% 0,0% 0,0% 0,1% 7,4% 42,2% 10,5% 2,9% 30,0% 0,4%</c:v>
                </c:pt>
              </c:strCache>
            </c:strRef>
          </c:tx>
          <c:explosion val="26"/>
          <c:dLbls>
            <c:dLbl>
              <c:idx val="0"/>
              <c:layout>
                <c:manualLayout>
                  <c:x val="-0.13358298303722033"/>
                  <c:y val="3.4486824939003326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 НДФЛ 32,1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46259085122683746"/>
                  <c:y val="-0.3291752194010115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исп. имущества 10,5</a:t>
                    </a:r>
                    <a:r>
                      <a:rPr lang="ru-RU" baseline="0"/>
                      <a:t> 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0.17322878341650141"/>
                  <c:y val="-6.3778647534942473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 на имущество</a:t>
                    </a:r>
                    <a:r>
                      <a:rPr lang="ru-RU" baseline="0"/>
                      <a:t> 7,4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-0.42231932440187486"/>
                  <c:y val="-0.20419705499930699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Земельный налог 42,2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Lbl>
              <c:idx val="5"/>
              <c:layout>
                <c:manualLayout>
                  <c:x val="0.18995079832557007"/>
                  <c:y val="-2.4127621096818035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Доходы от продажи мун.</a:t>
                    </a:r>
                    <a:r>
                      <a:rPr lang="ru-RU" baseline="0"/>
                      <a:t> имущества 2,9</a:t>
                    </a:r>
                    <a:r>
                      <a:rPr lang="en-US"/>
                      <a:t>%</a:t>
                    </a:r>
                  </a:p>
                </c:rich>
              </c:tx>
              <c:showVal val="1"/>
            </c:dLbl>
            <c:delete val="1"/>
          </c:dLbls>
          <c:cat>
            <c:strRef>
              <c:f>Лист1!$A$2:$A$12</c:f>
              <c:strCache>
                <c:ptCount val="8"/>
                <c:pt idx="0">
                  <c:v>Налог на доходы физических лиц - 10724,4 тыс.руб.</c:v>
                </c:pt>
                <c:pt idx="1">
                  <c:v>Акцизы по подакцизным товарам - 1467,4 тыс.руб.</c:v>
                </c:pt>
                <c:pt idx="2">
                  <c:v>Единый сельскохозяйственный налог - 47,5 тыс. рублей</c:v>
                </c:pt>
                <c:pt idx="3">
                  <c:v>Налог на имущество физических лиц - 2474,1 тыс.руб.</c:v>
                </c:pt>
                <c:pt idx="4">
                  <c:v>Земельный налог - 14119,9 тыс.руб.</c:v>
                </c:pt>
                <c:pt idx="5">
                  <c:v>Доходы от использ.имущ.,наход.в гос. и мун.соб. - 3510,5тыс.руб.</c:v>
                </c:pt>
                <c:pt idx="6">
                  <c:v>Доходы от продажи матер.и нематер.активов - 966,3 тыс.руб.</c:v>
                </c:pt>
                <c:pt idx="7">
                  <c:v>Прочие неналоговые доходы - 121 тыс.руб.</c:v>
                </c:pt>
              </c:strCache>
            </c:strRef>
          </c:cat>
          <c:val>
            <c:numRef>
              <c:f>Лист1!$B$2:$B$12</c:f>
              <c:numCache>
                <c:formatCode>0.0%</c:formatCode>
                <c:ptCount val="8"/>
                <c:pt idx="0">
                  <c:v>0.32079999999999997</c:v>
                </c:pt>
                <c:pt idx="1">
                  <c:v>4.3999999999999997E-2</c:v>
                </c:pt>
                <c:pt idx="2">
                  <c:v>1.4E-3</c:v>
                </c:pt>
                <c:pt idx="3">
                  <c:v>7.3999999999999996E-2</c:v>
                </c:pt>
                <c:pt idx="4">
                  <c:v>0.4224</c:v>
                </c:pt>
                <c:pt idx="5">
                  <c:v>0.105</c:v>
                </c:pt>
                <c:pt idx="6">
                  <c:v>2.8899999999999999E-2</c:v>
                </c:pt>
                <c:pt idx="7">
                  <c:v>3.5999999999999999E-3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3285024154589392"/>
          <c:y val="3.9823008849557542E-2"/>
          <c:w val="0.57487922705314143"/>
          <c:h val="0.80973451327433665"/>
        </c:manualLayout>
      </c:layout>
      <c:bar3DChart>
        <c:barDir val="col"/>
        <c:grouping val="percentStacked"/>
        <c:ser>
          <c:idx val="1"/>
          <c:order val="0"/>
          <c:tx>
            <c:strRef>
              <c:f>Sheet1!$A$2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00FFFF"/>
            </a:solidFill>
            <a:ln w="22197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Sheet1!$B$1:$C$1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10459.5</c:v>
                </c:pt>
                <c:pt idx="1">
                  <c:v>22574.799999999996</c:v>
                </c:pt>
              </c:numCache>
            </c:numRef>
          </c:val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налоговые и неналоговые поступления</c:v>
                </c:pt>
              </c:strCache>
            </c:strRef>
          </c:tx>
          <c:spPr>
            <a:solidFill>
              <a:schemeClr val="hlink"/>
            </a:solidFill>
            <a:ln w="22197">
              <a:solidFill>
                <a:schemeClr val="tx1"/>
              </a:solidFill>
              <a:prstDash val="solid"/>
            </a:ln>
          </c:spPr>
          <c:dLbls>
            <c:showVal val="1"/>
          </c:dLbls>
          <c:cat>
            <c:strRef>
              <c:f>Sheet1!$B$1:$C$1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37266.199999999997</c:v>
                </c:pt>
                <c:pt idx="1">
                  <c:v>33431.1</c:v>
                </c:pt>
              </c:numCache>
            </c:numRef>
          </c:val>
        </c:ser>
        <c:gapDepth val="0"/>
        <c:shape val="cylinder"/>
        <c:axId val="87302912"/>
        <c:axId val="87304832"/>
        <c:axId val="0"/>
      </c:bar3DChart>
      <c:catAx>
        <c:axId val="87302912"/>
        <c:scaling>
          <c:orientation val="minMax"/>
        </c:scaling>
        <c:axPos val="b"/>
        <c:numFmt formatCode="General" sourceLinked="1"/>
        <c:tickLblPos val="low"/>
        <c:spPr>
          <a:ln w="5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304832"/>
        <c:crosses val="autoZero"/>
        <c:auto val="1"/>
        <c:lblAlgn val="ctr"/>
        <c:lblOffset val="100"/>
        <c:tickLblSkip val="1"/>
        <c:tickMarkSkip val="1"/>
      </c:catAx>
      <c:valAx>
        <c:axId val="87304832"/>
        <c:scaling>
          <c:orientation val="minMax"/>
        </c:scaling>
        <c:axPos val="l"/>
        <c:majorGridlines>
          <c:spPr>
            <a:ln w="5549">
              <a:solidFill>
                <a:schemeClr val="tx1"/>
              </a:solidFill>
              <a:prstDash val="solid"/>
            </a:ln>
          </c:spPr>
        </c:majorGridlines>
        <c:numFmt formatCode="0%" sourceLinked="1"/>
        <c:tickLblPos val="nextTo"/>
        <c:spPr>
          <a:ln w="55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9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302912"/>
        <c:crosses val="autoZero"/>
        <c:crossBetween val="between"/>
      </c:valAx>
      <c:spPr>
        <a:noFill/>
        <a:ln w="44394">
          <a:noFill/>
        </a:ln>
      </c:spPr>
    </c:plotArea>
    <c:legend>
      <c:legendPos val="r"/>
      <c:layout>
        <c:manualLayout>
          <c:xMode val="edge"/>
          <c:yMode val="edge"/>
          <c:x val="0.73429951690821338"/>
          <c:y val="0.29203539823008851"/>
          <c:w val="0.25603864734299531"/>
          <c:h val="0.42035398230088561"/>
        </c:manualLayout>
      </c:layout>
      <c:spPr>
        <a:noFill/>
        <a:ln w="5549">
          <a:solidFill>
            <a:schemeClr val="tx1"/>
          </a:solidFill>
          <a:prstDash val="solid"/>
        </a:ln>
      </c:spPr>
      <c:txPr>
        <a:bodyPr/>
        <a:lstStyle/>
        <a:p>
          <a:pPr>
            <a:defRPr sz="128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chemeClr val="accent5"/>
    </a:solidFill>
    <a:ln>
      <a:noFill/>
    </a:ln>
  </c:spPr>
  <c:txPr>
    <a:bodyPr/>
    <a:lstStyle/>
    <a:p>
      <a:pPr>
        <a:defRPr sz="314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0"/>
  <c:chart>
    <c:autoTitleDeleted val="1"/>
    <c:plotArea>
      <c:layout>
        <c:manualLayout>
          <c:layoutTarget val="inner"/>
          <c:xMode val="edge"/>
          <c:yMode val="edge"/>
          <c:x val="0.5145602580927382"/>
          <c:y val="2.7626984553466037E-2"/>
          <c:w val="0.6546899606299218"/>
          <c:h val="0.87789367975893062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7"/>
              <c:layout/>
              <c:tx>
                <c:rich>
                  <a:bodyPr/>
                  <a:lstStyle/>
                  <a:p>
                    <a:endParaRPr lang="ru-RU" smtClean="0"/>
                  </a:p>
                  <a:p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Лист1!$A$2:$A$13</c:f>
              <c:strCache>
                <c:ptCount val="9"/>
                <c:pt idx="0">
                  <c:v>Общегосударственные вопросы 7801,1 т. Р.</c:v>
                </c:pt>
                <c:pt idx="1">
                  <c:v>Национальная оборона 346,7 т.р.</c:v>
                </c:pt>
                <c:pt idx="2">
                  <c:v>Национальная безопасность и правохранительная деятельность 407,8 т.р.</c:v>
                </c:pt>
                <c:pt idx="3">
                  <c:v>Национальная экономики 3643,3 т.р.</c:v>
                </c:pt>
                <c:pt idx="4">
                  <c:v>Жилищно-коммунальное хозяйство 40770,1 т.р.</c:v>
                </c:pt>
                <c:pt idx="5">
                  <c:v>Образование 16,5 т.р.</c:v>
                </c:pt>
                <c:pt idx="6">
                  <c:v>Культура,кинематография 345,5 т.р.</c:v>
                </c:pt>
                <c:pt idx="7">
                  <c:v>Социальная политика 188,2 т.р.</c:v>
                </c:pt>
                <c:pt idx="8">
                  <c:v>Физическая культура и спорт 2930,4 т.р.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9"/>
                <c:pt idx="0">
                  <c:v>13.8</c:v>
                </c:pt>
                <c:pt idx="1">
                  <c:v>0.60000000000000009</c:v>
                </c:pt>
                <c:pt idx="2">
                  <c:v>0.70000000000000007</c:v>
                </c:pt>
                <c:pt idx="3">
                  <c:v>6.5</c:v>
                </c:pt>
                <c:pt idx="4">
                  <c:v>72.2</c:v>
                </c:pt>
                <c:pt idx="5">
                  <c:v>0</c:v>
                </c:pt>
                <c:pt idx="6">
                  <c:v>0.60000000000000009</c:v>
                </c:pt>
                <c:pt idx="7">
                  <c:v>0.30000000000000004</c:v>
                </c:pt>
                <c:pt idx="8">
                  <c:v>5.2</c:v>
                </c:pt>
              </c:numCache>
            </c:numRef>
          </c:val>
          <c:bubble3D val="1"/>
        </c:ser>
        <c:gapWidth val="100"/>
        <c:axId val="89320064"/>
        <c:axId val="89321856"/>
      </c:barChart>
      <c:catAx>
        <c:axId val="89320064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9321856"/>
        <c:crosses val="autoZero"/>
        <c:auto val="1"/>
        <c:lblAlgn val="ctr"/>
        <c:lblOffset val="100"/>
      </c:catAx>
      <c:valAx>
        <c:axId val="89321856"/>
        <c:scaling>
          <c:orientation val="minMax"/>
        </c:scaling>
        <c:axPos val="b"/>
        <c:majorGridlines/>
        <c:numFmt formatCode="0.0" sourceLinked="1"/>
        <c:tickLblPos val="nextTo"/>
        <c:crossAx val="89320064"/>
        <c:crosses val="autoZero"/>
        <c:crossBetween val="between"/>
      </c:valAx>
    </c:plotArea>
    <c:plotVisOnly val="1"/>
  </c:chart>
  <c:spPr>
    <a:solidFill>
      <a:schemeClr val="accent5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hPercent val="51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chemeClr val="bg2"/>
        </a:solidFill>
        <a:ln w="12700">
          <a:solidFill>
            <a:schemeClr val="tx1"/>
          </a:solidFill>
          <a:prstDash val="solid"/>
        </a:ln>
      </c:spPr>
    </c:sideWall>
    <c:backWall>
      <c:spPr>
        <a:solidFill>
          <a:schemeClr val="bg2"/>
        </a:solidFill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4721780604133842E-2"/>
          <c:y val="2.7439024390243906E-2"/>
          <c:w val="0.90937996820349765"/>
          <c:h val="0.85365853658536872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339966"/>
            </a:solidFill>
            <a:ln w="16516">
              <a:solidFill>
                <a:schemeClr val="tx1"/>
              </a:solidFill>
              <a:prstDash val="solid"/>
            </a:ln>
          </c:spPr>
          <c:dPt>
            <c:idx val="1"/>
            <c:spPr>
              <a:solidFill>
                <a:schemeClr val="accent2"/>
              </a:solidFill>
              <a:ln w="16516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Sheet1!$B$1:$C$1</c:f>
              <c:strCache>
                <c:ptCount val="2"/>
                <c:pt idx="0">
                  <c:v>2016 (факт)</c:v>
                </c:pt>
                <c:pt idx="1">
                  <c:v>2017 (факт)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44986.9</c:v>
                </c:pt>
                <c:pt idx="1">
                  <c:v>56450.7</c:v>
                </c:pt>
              </c:numCache>
            </c:numRef>
          </c:val>
        </c:ser>
        <c:gapDepth val="0"/>
        <c:shape val="cone"/>
        <c:axId val="87409408"/>
        <c:axId val="87410944"/>
        <c:axId val="0"/>
      </c:bar3DChart>
      <c:catAx>
        <c:axId val="87409408"/>
        <c:scaling>
          <c:orientation val="minMax"/>
        </c:scaling>
        <c:axPos val="b"/>
        <c:numFmt formatCode="General" sourceLinked="1"/>
        <c:tickLblPos val="low"/>
        <c:spPr>
          <a:ln w="41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31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410944"/>
        <c:crosses val="autoZero"/>
        <c:auto val="1"/>
        <c:lblAlgn val="ctr"/>
        <c:lblOffset val="100"/>
        <c:tickLblSkip val="1"/>
        <c:tickMarkSkip val="1"/>
      </c:catAx>
      <c:valAx>
        <c:axId val="87410944"/>
        <c:scaling>
          <c:orientation val="minMax"/>
        </c:scaling>
        <c:axPos val="l"/>
        <c:majorGridlines>
          <c:spPr>
            <a:ln w="4129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ln w="412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7409408"/>
        <c:crosses val="autoZero"/>
        <c:crossBetween val="between"/>
        <c:majorUnit val="2000"/>
      </c:valAx>
      <c:spPr>
        <a:noFill/>
        <a:ln w="33032">
          <a:noFill/>
        </a:ln>
      </c:spPr>
    </c:plotArea>
    <c:plotVisOnly val="1"/>
    <c:dispBlanksAs val="gap"/>
  </c:chart>
  <c:spPr>
    <a:solidFill>
      <a:schemeClr val="accent5"/>
    </a:solidFill>
    <a:ln>
      <a:solidFill>
        <a:schemeClr val="accent1"/>
      </a:solidFill>
    </a:ln>
  </c:spPr>
  <c:txPr>
    <a:bodyPr/>
    <a:lstStyle/>
    <a:p>
      <a:pPr>
        <a:defRPr sz="182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DE517528-DD8D-47F3-BE0D-AC918E6168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08407D6-906D-447D-8C73-4EB90A888B12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4DB0DC7-5934-40CA-BB9B-40E79AD3B1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8" r:id="rId1"/>
    <p:sldLayoutId id="2147484289" r:id="rId2"/>
    <p:sldLayoutId id="2147484290" r:id="rId3"/>
    <p:sldLayoutId id="2147484291" r:id="rId4"/>
    <p:sldLayoutId id="2147484292" r:id="rId5"/>
    <p:sldLayoutId id="2147484293" r:id="rId6"/>
    <p:sldLayoutId id="2147484294" r:id="rId7"/>
    <p:sldLayoutId id="2147484295" r:id="rId8"/>
    <p:sldLayoutId id="2147484296" r:id="rId9"/>
    <p:sldLayoutId id="2147484297" r:id="rId10"/>
    <p:sldLayoutId id="2147484298" r:id="rId11"/>
    <p:sldLayoutId id="2147484299" r:id="rId12"/>
    <p:sldLayoutId id="2147484300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Admin\Desktop\картинки про бюджет\imageD67ZIG6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rgbClr val="7030A0"/>
                </a:solidFill>
                <a:latin typeface="Monotype Corsiva" pitchFamily="66" charset="0"/>
                <a:cs typeface="Times New Roman" pitchFamily="18" charset="0"/>
              </a:rPr>
            </a:br>
            <a:endParaRPr lang="ru-RU" sz="4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FF0000"/>
                </a:solidFill>
                <a:latin typeface="Times New Roman" pitchFamily="18" charset="0"/>
                <a:ea typeface="Meiryo UI" pitchFamily="34" charset="-128"/>
                <a:cs typeface="Times New Roman" pitchFamily="18" charset="0"/>
              </a:rPr>
              <a:t>Исполнение бюджета Усть-Донецкого городского поселения Усть-Донецкого района за 2017 год</a:t>
            </a:r>
            <a:endParaRPr lang="ru-RU" sz="4800" b="1" u="sng" dirty="0">
              <a:solidFill>
                <a:srgbClr val="FF0000"/>
              </a:solidFill>
              <a:latin typeface="Times New Roman" pitchFamily="18" charset="0"/>
              <a:ea typeface="Meiryo UI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AutoShape 2"/>
          <p:cNvSpPr>
            <a:spLocks noGrp="1" noChangeArrowheads="1"/>
          </p:cNvSpPr>
          <p:nvPr>
            <p:ph type="title"/>
          </p:nvPr>
        </p:nvSpPr>
        <p:spPr>
          <a:xfrm>
            <a:off x="3857620" y="0"/>
            <a:ext cx="5286380" cy="234888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7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исполнения бюджета 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</a:t>
            </a: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Усть-Донецкого района</a:t>
            </a:r>
            <a:b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за 2017 год</a:t>
            </a:r>
            <a:endParaRPr lang="ru-RU" sz="2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9658" name="Group 90"/>
          <p:cNvGraphicFramePr>
            <a:graphicFrameLocks noGrp="1"/>
          </p:cNvGraphicFramePr>
          <p:nvPr>
            <p:ph type="tbl" idx="1"/>
          </p:nvPr>
        </p:nvGraphicFramePr>
        <p:xfrm>
          <a:off x="0" y="2357430"/>
          <a:ext cx="9144000" cy="4500569"/>
        </p:xfrm>
        <a:graphic>
          <a:graphicData uri="http://schemas.openxmlformats.org/drawingml/2006/table">
            <a:tbl>
              <a:tblPr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51920"/>
                <a:gridCol w="5292080"/>
              </a:tblGrid>
              <a:tr h="69731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Наименование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 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2017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Доходы,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56005,9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из них 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Налоговые и неналоговые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33431,1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Безвозмездные поступления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22574,8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Расходы, 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56450,7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33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Дефицит (-), </a:t>
                      </a:r>
                      <a:r>
                        <a:rPr kumimoji="0" lang="ru-RU" sz="24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профицит</a:t>
                      </a: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444,8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3" descr="C:\Users\Admin\Desktop\картинки про бюджет\3_9b5132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3851919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91880" y="0"/>
            <a:ext cx="5652120" cy="2132856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собственных доходов бюджета Усть-Донецкого городского поселения Усть-Донецкого района </a:t>
            </a:r>
            <a:b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2017 год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071678"/>
          <a:ext cx="885831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1" name="Picture 1" descr="C:\Users\Admin\Desktop\картинки про бюджет\my-budget-calculator-858x57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"/>
            <a:ext cx="3491880" cy="2132855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graphicFrame>
        <p:nvGraphicFramePr>
          <p:cNvPr id="5" name="Диаграмма 4"/>
          <p:cNvGraphicFramePr/>
          <p:nvPr/>
        </p:nvGraphicFramePr>
        <p:xfrm>
          <a:off x="0" y="1916832"/>
          <a:ext cx="9144000" cy="4941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/>
        </p:nvGraphicFramePr>
        <p:xfrm>
          <a:off x="0" y="2132856"/>
          <a:ext cx="914400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5724128" cy="24209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Усть-Донецкого городского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поселения Усть-Донецкого района в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2016-2017гг.</a:t>
            </a:r>
            <a:r>
              <a:rPr lang="ru-RU" sz="3600" dirty="0" smtClean="0">
                <a:solidFill>
                  <a:srgbClr val="3B8AFF"/>
                </a:solidFill>
              </a:rPr>
              <a:t>                                                                   </a:t>
            </a:r>
            <a:r>
              <a:rPr lang="ru-RU" sz="3600" dirty="0">
                <a:solidFill>
                  <a:srgbClr val="3B8AFF"/>
                </a:solidFill>
              </a:rPr>
              <a:t>тыс.рублей</a:t>
            </a: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0" y="2420888"/>
          <a:ext cx="91440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" name="Picture 3" descr="C:\Users\Admin\Desktop\картинки про бюджет\iCAAZEMG2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724128" y="0"/>
            <a:ext cx="3419872" cy="24208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14546" y="0"/>
            <a:ext cx="6929454" cy="1292662"/>
          </a:xfrm>
          <a:prstGeom prst="rect">
            <a:avLst/>
          </a:prstGeom>
          <a:solidFill>
            <a:schemeClr val="accent5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Усть-Донецкого</a:t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поселения Усть-Донецкого района за 2017 год в разрезе муниципальных программ </a:t>
            </a: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9458" name="Picture 2" descr="C:\Users\Admin\Desktop\картинки про бюджет\municipalnye_programmy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2267744" cy="1340768"/>
          </a:xfrm>
          <a:prstGeom prst="rect">
            <a:avLst/>
          </a:prstGeom>
          <a:noFill/>
        </p:spPr>
      </p:pic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0" y="1268761"/>
          <a:ext cx="9144000" cy="5842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124"/>
                <a:gridCol w="6271689"/>
                <a:gridCol w="1909187"/>
              </a:tblGrid>
              <a:tr h="617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П/П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Наименование муниципальных программ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 год</a:t>
                      </a:r>
                    </a:p>
                  </a:txBody>
                  <a:tcPr horzOverflow="overflow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783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381,0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9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345,5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9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2930,4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193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550,7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21354,6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915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22823,0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3785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338,2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516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26,9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7466,1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6157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11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172,2</a:t>
                      </a:r>
                    </a:p>
                  </a:txBody>
                  <a:tcPr horzOverflow="overflow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372200" cy="1628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бюджета Усть-Донецкого городского поселения Усть-Донецкого района </a:t>
            </a:r>
            <a:b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7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7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700808"/>
          <a:ext cx="9144000" cy="51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9457" name="Picture 1" descr="C:\Users\Admin\Desktop\картинки про бюджет\shutterstock125975708_1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357952" y="0"/>
            <a:ext cx="2786046" cy="16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6429388" cy="200024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> </a:t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8000" b="1" dirty="0" smtClean="0">
                <a:solidFill>
                  <a:srgbClr val="FF0000"/>
                </a:solidFill>
              </a:rPr>
              <a:t/>
            </a:r>
            <a:br>
              <a:rPr lang="ru-RU" sz="8000" b="1" dirty="0" smtClean="0">
                <a:solidFill>
                  <a:srgbClr val="FF0000"/>
                </a:solidFill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Усть-Донецкого городского поселения Усть-Донецкого района за  2016-2017 гг.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тыс.рублей)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0" y="1988840"/>
          <a:ext cx="9144000" cy="48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482" name="Picture 2" descr="C:\Users\Admin\Desktop\картинки про бюджет\iCAIES5JO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1"/>
            <a:ext cx="2724150" cy="2027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760</TotalTime>
  <Words>178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              </vt:lpstr>
      <vt:lpstr>Основные параметры  исполнения бюджета Усть-Донецкого городского поселения Усть-Донецкого района  за 2017 год</vt:lpstr>
      <vt:lpstr>Структура собственных доходов бюджета Усть-Донецкого городского поселения Усть-Донецкого района  за 2017 год</vt:lpstr>
      <vt:lpstr> Динамика доходов бюджета Усть-Донецкого городского поселения Усть-Донецкого района в 2016-2017гг.                                                                   тыс.рублей</vt:lpstr>
      <vt:lpstr>Слайд 5</vt:lpstr>
      <vt:lpstr>Структура расходов бюджета Усть-Донецкого городского поселения Усть-Донецкого района  за 2017 год</vt:lpstr>
      <vt:lpstr>    Динамика расходов бюджета Усть-Донецкого городского поселения Усть-Донецкого района за  2016-2017 гг. (тыс.рублей)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Апаринского сельского поселения Усть-Донецкого района Ростовской области на 2014 год и на плановый период 2015 и 2016 годов</dc:title>
  <dc:creator>Admin</dc:creator>
  <cp:lastModifiedBy>Admin</cp:lastModifiedBy>
  <cp:revision>115</cp:revision>
  <dcterms:modified xsi:type="dcterms:W3CDTF">2018-03-13T10:25:21Z</dcterms:modified>
</cp:coreProperties>
</file>