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6604209196072702E-2"/>
          <c:y val="7.7884514435695676E-2"/>
          <c:w val="0.54245892874501722"/>
          <c:h val="0.8185899454875832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explosion val="25"/>
          <c:dLbls>
            <c:spPr>
              <a:ln cmpd="sng">
                <a:solidFill>
                  <a:srgbClr val="CC00FF"/>
                </a:solidFill>
              </a:ln>
              <a:effectLst>
                <a:innerShdw blurRad="63500" dist="50800" dir="16200000">
                  <a:srgbClr val="CC0099">
                    <a:alpha val="50000"/>
                  </a:srgbClr>
                </a:innerShdw>
              </a:effectLst>
            </c:spPr>
            <c:txPr>
              <a:bodyPr/>
              <a:lstStyle/>
              <a:p>
                <a:pPr>
                  <a:defRPr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имущества</c:v>
                </c:pt>
                <c:pt idx="6">
                  <c:v>Доходы от продажи матер. и нематер. активов</c:v>
                </c:pt>
                <c:pt idx="7">
                  <c:v>Прочие неналоговые доходы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31.87</c:v>
                </c:pt>
                <c:pt idx="1">
                  <c:v>5.4</c:v>
                </c:pt>
                <c:pt idx="2">
                  <c:v>4.0000000000000077E-2</c:v>
                </c:pt>
                <c:pt idx="3">
                  <c:v>9.6</c:v>
                </c:pt>
                <c:pt idx="4">
                  <c:v>43.39</c:v>
                </c:pt>
                <c:pt idx="5">
                  <c:v>9.32</c:v>
                </c:pt>
                <c:pt idx="6">
                  <c:v>0.36000000000000032</c:v>
                </c:pt>
                <c:pt idx="7">
                  <c:v>4.0000000000000077E-2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2808641975308743"/>
          <c:y val="4.4199885018919721E-2"/>
          <c:w val="0.36265432098765515"/>
          <c:h val="0.92617746238258425"/>
        </c:manualLayout>
      </c:layout>
      <c:txPr>
        <a:bodyPr/>
        <a:lstStyle/>
        <a:p>
          <a:pPr>
            <a:defRPr sz="1700" baseline="0">
              <a:latin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2/8/2016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32766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 бюджета Усть-Донецкого городского поселения      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Усть-Донецкого района 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2016 год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4800600" y="3429000"/>
            <a:ext cx="3581400" cy="2286000"/>
          </a:xfrm>
          <a:prstGeom prst="ellipse">
            <a:avLst/>
          </a:prstGeom>
          <a:solidFill>
            <a:srgbClr val="FFFF9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 социально-экономического развития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на 2014-2016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90800" y="2286000"/>
            <a:ext cx="4343400" cy="1676400"/>
          </a:xfrm>
          <a:prstGeom prst="ellipse">
            <a:avLst/>
          </a:prstGeom>
          <a:solidFill>
            <a:srgbClr val="FFFF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Бюджетное послание Президента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Федерации от 13 июня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2013 года «О бюджетной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Политике в 2014-2016 годах»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Указ Президента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РФ от 7 мая 2012 года 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1июня 2012 года</a:t>
            </a:r>
          </a:p>
        </p:txBody>
      </p:sp>
      <p:sp>
        <p:nvSpPr>
          <p:cNvPr id="6" name="Овал 5"/>
          <p:cNvSpPr/>
          <p:nvPr/>
        </p:nvSpPr>
        <p:spPr>
          <a:xfrm>
            <a:off x="990600" y="3505200"/>
            <a:ext cx="3733800" cy="2133600"/>
          </a:xfrm>
          <a:prstGeom prst="ellipse">
            <a:avLst/>
          </a:prstGeom>
          <a:solidFill>
            <a:srgbClr val="FFFF99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 Усть-Донецкого городского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поселения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2014-2016 годы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(Постановление Администрации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Усть-Донецкого городского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от 11 октября 2013 года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284а)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66800" y="9906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проекта бюджета Усть-Донецкого городского поселения Усть-Донецкого района на 2016 год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905000"/>
            <a:ext cx="8183880" cy="4114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45084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параметры бюджета Усть-Донецкого городского поселения 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2016 год</a:t>
            </a:r>
            <a:endParaRPr lang="ru-RU" sz="36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62000" y="1981202"/>
          <a:ext cx="7620000" cy="3581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4165600"/>
                <a:gridCol w="2540000"/>
              </a:tblGrid>
              <a:tr h="51162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 err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Сумма, тыс.руб.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 бюджета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37 407,2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1.1.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29 048,6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1.2.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8 358,6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бюджета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37 407,2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11628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бюджета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9906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собственных доходов бюджета Усть-Донецкого городского поселения Усть-Донецкого района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2016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Содержимое 7"/>
          <p:cNvGraphicFramePr>
            <a:graphicFrameLocks/>
          </p:cNvGraphicFramePr>
          <p:nvPr/>
        </p:nvGraphicFramePr>
        <p:xfrm>
          <a:off x="457200" y="1752600"/>
          <a:ext cx="82296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"/>
            <a:ext cx="8183880" cy="10668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 бюджета Усть-Донецкого городского поселения  </a:t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Усть-Донецкого района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2016 год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 разделам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62000" y="1752601"/>
          <a:ext cx="7543800" cy="399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2514600"/>
              </a:tblGrid>
              <a:tr h="72818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по разделам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бюджетной 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классификации</a:t>
                      </a: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 год,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 anchor="ctr">
                    <a:solidFill>
                      <a:srgbClr val="FF9966"/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Расходы , всего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6625" marR="86625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37 407,2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  <a:endParaRPr lang="ru-RU" sz="1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10 296,3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349,7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549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 и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правоохранительная 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482,8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1 645,8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22 448,2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523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кинематография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348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116,8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45556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</a:p>
                    <a:p>
                      <a:endParaRPr lang="ru-RU" sz="1200" b="1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1 780,0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09600"/>
            <a:ext cx="8183880" cy="914400"/>
          </a:xfrm>
        </p:spPr>
        <p:txBody>
          <a:bodyPr>
            <a:noAutofit/>
          </a:bodyPr>
          <a:lstStyle/>
          <a:p>
            <a:pPr algn="ctr"/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Расходы бюджета Усть-Донецкого</a:t>
            </a:r>
            <a:b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городского поселения Усть-Донецкого района на 2016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b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разрезе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муниципальных </a:t>
            </a:r>
            <a:r>
              <a:rPr lang="ru-RU" sz="18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endParaRPr lang="ru-RU" sz="18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457200" y="1752600"/>
          <a:ext cx="8153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0946"/>
                <a:gridCol w="5405063"/>
                <a:gridCol w="1557391"/>
              </a:tblGrid>
              <a:tr h="904547">
                <a:tc>
                  <a:txBody>
                    <a:bodyPr/>
                    <a:lstStyle/>
                    <a:p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lang="ru-RU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Наименование муниципальных </a:t>
                      </a:r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программ </a:t>
                      </a:r>
                      <a:endParaRPr kumimoji="0" lang="ru-RU" sz="16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algn="ctr"/>
                      <a:r>
                        <a:rPr kumimoji="0" lang="ru-RU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Усть-Донецкого </a:t>
                      </a: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городского поселения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32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9FF99"/>
                    </a:solidFill>
                  </a:tcPr>
                </a:tc>
              </a:tr>
              <a:tr h="1440574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412,8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36532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культуры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287,6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904547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Развитие физической культуры и спорта</a:t>
                      </a:r>
                    </a:p>
                    <a:p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i="1" dirty="0" smtClean="0">
                          <a:latin typeface="Times New Roman" pitchFamily="18" charset="0"/>
                          <a:cs typeface="Times New Roman" pitchFamily="18" charset="0"/>
                        </a:rPr>
                        <a:t>1780,0</a:t>
                      </a:r>
                      <a:endParaRPr lang="ru-RU" sz="20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09600" y="457201"/>
          <a:ext cx="7848600" cy="5385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2973"/>
                <a:gridCol w="5336071"/>
                <a:gridCol w="1509556"/>
              </a:tblGrid>
              <a:tr h="645048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Управление муниципальными финансами</a:t>
                      </a:r>
                    </a:p>
                    <a:p>
                      <a:pPr algn="l"/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351,2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92434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Энергоэффективность и развитие энергетики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160,0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12857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Благоустройство территории Усть-Донецкого городского поселения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15 226,9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053703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качественными жилищно-коммунальными услугами населения Усть-Донецкого городского поселения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8 789,6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861026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ru-RU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000" b="0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70,0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576498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Муниципальная политика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8 199.7</a:t>
                      </a:r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692434"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Информационное общество</a:t>
                      </a:r>
                    </a:p>
                    <a:p>
                      <a:pPr algn="l"/>
                      <a:endParaRPr lang="ru-RU" sz="160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427,5</a:t>
                      </a:r>
                    </a:p>
                    <a:p>
                      <a:pPr algn="ctr"/>
                      <a:endParaRPr lang="ru-RU" sz="2000" b="0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290</Words>
  <Application>Microsoft Office PowerPoint</Application>
  <PresentationFormat>Экран (4:3)</PresentationFormat>
  <Paragraphs>110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Проект бюджета Усть-Донецкого городского поселения            Усть-Донецкого района  на 2016 год</vt:lpstr>
      <vt:lpstr>Слайд 2</vt:lpstr>
      <vt:lpstr>   </vt:lpstr>
      <vt:lpstr>Структура собственных доходов бюджета Усть-Донецкого городского поселения Усть-Донецкого района на 2016 год</vt:lpstr>
      <vt:lpstr>Расходы  бюджета Усть-Донецкого городского поселения   Усть-Донецкого района  на 2016 год   по разделам</vt:lpstr>
      <vt:lpstr>Расходы бюджета Усть-Донецкого городского поселения Усть-Донецкого района на 2016 год  в разрезе  муниципальных программ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Усть-Донецкого городского поселения            Усть-Донецкого района  на 2016 год</dc:title>
  <dc:creator>Admin</dc:creator>
  <cp:lastModifiedBy>Admin</cp:lastModifiedBy>
  <cp:revision>20</cp:revision>
  <dcterms:created xsi:type="dcterms:W3CDTF">2016-01-02T05:50:23Z</dcterms:created>
  <dcterms:modified xsi:type="dcterms:W3CDTF">2016-02-08T10:02:18Z</dcterms:modified>
</cp:coreProperties>
</file>