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36599724391935856"/>
          <c:y val="8.502355949884182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Налоговые и неналоговые 38 712,5 (тыс.руб.)</c:v>
                </c:pt>
                <c:pt idx="1">
                  <c:v>Безвозмездные 60 827,9 (тыс.руб)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 b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894904142923493"/>
          <c:y val="0.36008221914707328"/>
          <c:w val="0.32104051154136548"/>
          <c:h val="0.40231419887357511"/>
        </c:manualLayout>
      </c:layout>
      <c:txPr>
        <a:bodyPr/>
        <a:lstStyle/>
        <a:p>
          <a:pPr>
            <a:defRPr b="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9781482546040348"/>
          <c:y val="7.839651351568241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Налоговые и неналоговые 39 772,6 (тыс.руб)</c:v>
                </c:pt>
                <c:pt idx="1">
                  <c:v>Безвозмездные 11 456,2 (тыс.руб)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</c:v>
                </c:pt>
                <c:pt idx="1">
                  <c:v>22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1897911646736348"/>
          <c:y val="0.34274456260974562"/>
          <c:w val="0.33657641835003538"/>
          <c:h val="0.37095636451180114"/>
        </c:manualLayout>
      </c:layout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Налоговые и неналоговые 40 962,1 (тыс.руб)</c:v>
                </c:pt>
                <c:pt idx="1">
                  <c:v>Безвозмездные 11 016,1 (тыс.руб)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305680251976655E-2"/>
          <c:y val="2.4753694537637462E-2"/>
          <c:w val="0.65236505595420702"/>
          <c:h val="0.950492610924725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Общегосударственные вопросы 11 041,9т.р.</c:v>
                </c:pt>
                <c:pt idx="1">
                  <c:v>Национальная оборона 414,6 т.р.</c:v>
                </c:pt>
                <c:pt idx="2">
                  <c:v>Национальная безопасность 774,8 т.р.</c:v>
                </c:pt>
                <c:pt idx="3">
                  <c:v>Национальная экономика 19984,5 т.р.</c:v>
                </c:pt>
                <c:pt idx="4">
                  <c:v>Жилищно-коммунальное хозяйство 66162,0 т.р.</c:v>
                </c:pt>
                <c:pt idx="5">
                  <c:v>Профессиональная подготовка, переподготовка и повышение квалификации 25,0 т.р.</c:v>
                </c:pt>
                <c:pt idx="6">
                  <c:v>Культура и кинематография 400,0 т.р.</c:v>
                </c:pt>
                <c:pt idx="7">
                  <c:v>Социальная политика 379,6 т.р.</c:v>
                </c:pt>
                <c:pt idx="8">
                  <c:v>Физическая культура и спорт 358,0 т.р.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</c:v>
                </c:pt>
                <c:pt idx="1">
                  <c:v>0.4</c:v>
                </c:pt>
                <c:pt idx="2">
                  <c:v>0.8</c:v>
                </c:pt>
                <c:pt idx="3">
                  <c:v>20</c:v>
                </c:pt>
                <c:pt idx="4">
                  <c:v>66.5</c:v>
                </c:pt>
                <c:pt idx="5">
                  <c:v>0.1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697431797409903"/>
          <c:y val="6.1487149519048302E-2"/>
          <c:w val="0.29987919470736096"/>
          <c:h val="0.93410555882572854"/>
        </c:manualLayout>
      </c:layout>
      <c:txPr>
        <a:bodyPr/>
        <a:lstStyle/>
        <a:p>
          <a:pPr>
            <a:defRPr sz="1100" b="1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0.46903</cdr:x>
      <cdr:y>0.13924</cdr:y>
    </cdr:from>
    <cdr:to>
      <cdr:x>0.56637</cdr:x>
      <cdr:y>0.20253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86214" y="785818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16,3%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0.47788</cdr:x>
      <cdr:y>0.74684</cdr:y>
    </cdr:from>
    <cdr:to>
      <cdr:x>0.58407</cdr:x>
      <cdr:y>0.92405</cdr:y>
    </cdr:to>
    <cdr:sp macro="" textlink="">
      <cdr:nvSpPr>
        <cdr:cNvPr id="10" name="Соединительная линия уступом 9"/>
        <cdr:cNvSpPr/>
      </cdr:nvSpPr>
      <cdr:spPr>
        <a:xfrm xmlns:a="http://schemas.openxmlformats.org/drawingml/2006/main" rot="16200000" flipH="1">
          <a:off x="3857652" y="4214841"/>
          <a:ext cx="857256" cy="1000133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0.70886</cdr:y>
    </cdr:from>
    <cdr:to>
      <cdr:x>0.16814</cdr:x>
      <cdr:y>0.81013</cdr:y>
    </cdr:to>
    <cdr:sp macro="" textlink="">
      <cdr:nvSpPr>
        <cdr:cNvPr id="12" name="Соединительная линия уступом 11"/>
        <cdr:cNvSpPr/>
      </cdr:nvSpPr>
      <cdr:spPr>
        <a:xfrm xmlns:a="http://schemas.openxmlformats.org/drawingml/2006/main" rot="10800000" flipV="1">
          <a:off x="-214315" y="4000528"/>
          <a:ext cx="1357323" cy="57150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0.34513</cdr:x>
      <cdr:y>0.06329</cdr:y>
    </cdr:from>
    <cdr:to>
      <cdr:x>0.39823</cdr:x>
      <cdr:y>0.20253</cdr:y>
    </cdr:to>
    <cdr:sp macro="" textlink="">
      <cdr:nvSpPr>
        <cdr:cNvPr id="14" name="Соединительная линия уступом 13"/>
        <cdr:cNvSpPr/>
      </cdr:nvSpPr>
      <cdr:spPr>
        <a:xfrm xmlns:a="http://schemas.openxmlformats.org/drawingml/2006/main" rot="5400000" flipH="1" flipV="1">
          <a:off x="2607487" y="535785"/>
          <a:ext cx="785818" cy="428628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0.46903</cdr:x>
      <cdr:y>0.11392</cdr:y>
    </cdr:from>
    <cdr:to>
      <cdr:x>0.58407</cdr:x>
      <cdr:y>0.21519</cdr:y>
    </cdr:to>
    <cdr:sp macro="" textlink="">
      <cdr:nvSpPr>
        <cdr:cNvPr id="20" name="Соединительная линия уступом 19"/>
        <cdr:cNvSpPr/>
      </cdr:nvSpPr>
      <cdr:spPr>
        <a:xfrm xmlns:a="http://schemas.openxmlformats.org/drawingml/2006/main" flipV="1">
          <a:off x="3786214" y="642942"/>
          <a:ext cx="928694" cy="57150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0.56637</cdr:x>
      <cdr:y>0.20253</cdr:y>
    </cdr:from>
    <cdr:to>
      <cdr:x>0.60177</cdr:x>
      <cdr:y>0.29114</cdr:y>
    </cdr:to>
    <cdr:sp macro="" textlink="">
      <cdr:nvSpPr>
        <cdr:cNvPr id="22" name="Соединительная линия уступом 21"/>
        <cdr:cNvSpPr/>
      </cdr:nvSpPr>
      <cdr:spPr>
        <a:xfrm xmlns:a="http://schemas.openxmlformats.org/drawingml/2006/main" rot="16200000" flipV="1">
          <a:off x="4572032" y="1143007"/>
          <a:ext cx="285752" cy="500067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0.61062</cdr:x>
      <cdr:y>0.24051</cdr:y>
    </cdr:from>
    <cdr:to>
      <cdr:x>0.70796</cdr:x>
      <cdr:y>0.31646</cdr:y>
    </cdr:to>
    <cdr:sp macro="" textlink="">
      <cdr:nvSpPr>
        <cdr:cNvPr id="24" name="Соединительная линия уступом 23"/>
        <cdr:cNvSpPr/>
      </cdr:nvSpPr>
      <cdr:spPr>
        <a:xfrm xmlns:a="http://schemas.openxmlformats.org/drawingml/2006/main" flipV="1">
          <a:off x="4929222" y="1357322"/>
          <a:ext cx="785818" cy="428628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019год\Бюджет для граждан\ПРОЕКТ БЮДЖЕТ НА 2020-2022ГГ\е0002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бюджета Усть-Донецкого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городского поселения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2021 год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на плановый период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2022-2023г.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IMG-20200630-WA007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58112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бюджета Усть-Донецкого городского поселения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2021 год и на плановый период 2022 и 2023 годов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19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51520" y="744"/>
            <a:ext cx="8568952" cy="666861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1484784"/>
            <a:ext cx="69127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Проект решения  «О бюджете Усть-Донецкого городского поселения  на </a:t>
            </a:r>
            <a:r>
              <a:rPr lang="ru-RU" sz="2000" b="1" i="1" dirty="0" smtClean="0">
                <a:solidFill>
                  <a:srgbClr val="002060"/>
                </a:solidFill>
              </a:rPr>
              <a:t>2021 </a:t>
            </a:r>
            <a:r>
              <a:rPr lang="ru-RU" sz="2000" b="1" i="1" dirty="0">
                <a:solidFill>
                  <a:srgbClr val="002060"/>
                </a:solidFill>
              </a:rPr>
              <a:t>год и на плановый период </a:t>
            </a:r>
            <a:r>
              <a:rPr lang="ru-RU" sz="2000" b="1" i="1" dirty="0" smtClean="0">
                <a:solidFill>
                  <a:srgbClr val="002060"/>
                </a:solidFill>
              </a:rPr>
              <a:t>2022 </a:t>
            </a:r>
            <a:r>
              <a:rPr lang="ru-RU" sz="2000" b="1" i="1" dirty="0">
                <a:solidFill>
                  <a:srgbClr val="002060"/>
                </a:solidFill>
              </a:rPr>
              <a:t>и </a:t>
            </a:r>
            <a:r>
              <a:rPr lang="ru-RU" sz="2000" b="1" i="1" dirty="0" smtClean="0">
                <a:solidFill>
                  <a:srgbClr val="002060"/>
                </a:solidFill>
              </a:rPr>
              <a:t>2023 </a:t>
            </a:r>
            <a:r>
              <a:rPr lang="ru-RU" sz="2000" b="1" i="1" dirty="0">
                <a:solidFill>
                  <a:srgbClr val="002060"/>
                </a:solidFill>
              </a:rPr>
              <a:t>годов» (далее - бюджет) подготовлен на основе прогноза социально-экономического развития Усть-Донецкого городского поселения на </a:t>
            </a:r>
            <a:r>
              <a:rPr lang="ru-RU" sz="2000" b="1" i="1" dirty="0" smtClean="0">
                <a:solidFill>
                  <a:srgbClr val="002060"/>
                </a:solidFill>
              </a:rPr>
              <a:t>2021-2023 годы, </a:t>
            </a:r>
            <a:r>
              <a:rPr lang="ru-RU" sz="2000" b="1" i="1" dirty="0">
                <a:solidFill>
                  <a:srgbClr val="002060"/>
                </a:solidFill>
              </a:rPr>
              <a:t>основных направлений бюджетной и налоговой политики на </a:t>
            </a:r>
            <a:r>
              <a:rPr lang="ru-RU" sz="2000" b="1" i="1" dirty="0" smtClean="0">
                <a:solidFill>
                  <a:srgbClr val="002060"/>
                </a:solidFill>
              </a:rPr>
              <a:t>2021-2023 </a:t>
            </a:r>
            <a:r>
              <a:rPr lang="ru-RU" sz="2000" b="1" i="1" dirty="0">
                <a:solidFill>
                  <a:srgbClr val="002060"/>
                </a:solidFill>
              </a:rPr>
              <a:t>годы, утвержденных постановлением Администрации Усть-Донецкого городского поселения от </a:t>
            </a:r>
            <a:r>
              <a:rPr lang="ru-RU" sz="2000" b="1" i="1" dirty="0" smtClean="0">
                <a:solidFill>
                  <a:srgbClr val="002060"/>
                </a:solidFill>
              </a:rPr>
              <a:t>20.10.2020 </a:t>
            </a:r>
            <a:r>
              <a:rPr lang="ru-RU" sz="2000" b="1" i="1" dirty="0">
                <a:solidFill>
                  <a:srgbClr val="002060"/>
                </a:solidFill>
              </a:rPr>
              <a:t>№ </a:t>
            </a:r>
            <a:r>
              <a:rPr lang="ru-RU" sz="2000" b="1" i="1" dirty="0" smtClean="0">
                <a:solidFill>
                  <a:srgbClr val="002060"/>
                </a:solidFill>
              </a:rPr>
              <a:t>218, </a:t>
            </a:r>
            <a:r>
              <a:rPr lang="ru-RU" sz="2000" b="1" i="1" dirty="0">
                <a:solidFill>
                  <a:srgbClr val="002060"/>
                </a:solidFill>
              </a:rPr>
              <a:t>с учетом ключевых стратегических задач, обозначенных указами Президента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66611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mvid\Desktop\Новая папка (7)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692696"/>
            <a:ext cx="1944216" cy="114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3568" y="2606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 Усть-Донецкого городского поселения на 2021год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79712" y="3068960"/>
            <a:ext cx="1440160" cy="12241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580112" y="3068960"/>
            <a:ext cx="1512168" cy="129614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3563888" y="3429000"/>
            <a:ext cx="1872208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195736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724128" y="35010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1691680" y="1772816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99592" y="3212976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547664" y="4797152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300192" y="1412776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668344" y="3573016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164288" y="4941168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83568" y="2060848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Налоговые доходы</a:t>
            </a:r>
            <a:endParaRPr lang="ru-RU" sz="1100" dirty="0"/>
          </a:p>
        </p:txBody>
      </p:sp>
      <p:sp>
        <p:nvSpPr>
          <p:cNvPr id="37" name="Овал 36"/>
          <p:cNvSpPr/>
          <p:nvPr/>
        </p:nvSpPr>
        <p:spPr>
          <a:xfrm>
            <a:off x="7452320" y="2276872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796136" y="5373216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14333057">
            <a:off x="1520471" y="2290925"/>
            <a:ext cx="692272" cy="1168313"/>
          </a:xfrm>
          <a:prstGeom prst="arc">
            <a:avLst>
              <a:gd name="adj1" fmla="val 16200000"/>
              <a:gd name="adj2" fmla="val 2930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10800000">
            <a:off x="1259632" y="3429000"/>
            <a:ext cx="792088" cy="15841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932040" y="1340768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499992" y="4797152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851920" y="5661248"/>
            <a:ext cx="1426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Физическая культура и спорт</a:t>
            </a:r>
            <a:endParaRPr lang="ru-RU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6156176" y="50851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580112" y="6237312"/>
            <a:ext cx="10400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Социальная политика</a:t>
            </a:r>
            <a:endParaRPr lang="ru-RU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7164288" y="609329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Культура, кинематография</a:t>
            </a:r>
            <a:endParaRPr lang="ru-RU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7991872" y="4293096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Жилищно-коммунальное хозяйство</a:t>
            </a:r>
            <a:endParaRPr lang="ru-RU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8028384" y="2060848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Дорожное хозяйство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6804248" y="908720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Национальная безопасность и правоохранительная деятельность</a:t>
            </a:r>
            <a:endParaRPr lang="ru-RU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4572000" y="980728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Общегосударственные вопросы</a:t>
            </a:r>
            <a:endParaRPr lang="ru-RU" sz="1100" dirty="0"/>
          </a:p>
        </p:txBody>
      </p:sp>
      <p:sp>
        <p:nvSpPr>
          <p:cNvPr id="54" name="Дуга 53"/>
          <p:cNvSpPr/>
          <p:nvPr/>
        </p:nvSpPr>
        <p:spPr>
          <a:xfrm>
            <a:off x="4716016" y="1412776"/>
            <a:ext cx="1728192" cy="21602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1327868">
            <a:off x="6444208" y="1916832"/>
            <a:ext cx="1368152" cy="3600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>
            <a:off x="8028384" y="3212976"/>
            <a:ext cx="360040" cy="7920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 rot="9093958">
            <a:off x="5221085" y="5151091"/>
            <a:ext cx="535085" cy="90835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 rot="6922331">
            <a:off x="6522439" y="5162962"/>
            <a:ext cx="903275" cy="9038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 rot="4486846">
            <a:off x="7305411" y="4348505"/>
            <a:ext cx="1152128" cy="5760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179512" y="3212976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Неналоговые доходы</a:t>
            </a:r>
            <a:endParaRPr lang="ru-RU" sz="1100" dirty="0"/>
          </a:p>
        </p:txBody>
      </p:sp>
      <p:sp>
        <p:nvSpPr>
          <p:cNvPr id="61" name="TextBox 60"/>
          <p:cNvSpPr txBox="1"/>
          <p:nvPr/>
        </p:nvSpPr>
        <p:spPr>
          <a:xfrm>
            <a:off x="251520" y="5157192"/>
            <a:ext cx="1259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Безвозмездные поступления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37039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1428736"/>
          <a:ext cx="450059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857752" y="1428736"/>
          <a:ext cx="4286248" cy="356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000232" y="4151322"/>
          <a:ext cx="5167306" cy="2706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34" y="0"/>
            <a:ext cx="83070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поступления </a:t>
            </a:r>
          </a:p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доходов в бюджет поселения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проект бюджета\24-247908_money-bag-royalty-free-clip-art-money-b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3116"/>
            <a:ext cx="2582185" cy="2714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635896" y="321468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РАСХОДЫ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2609716">
            <a:off x="2146715" y="1636725"/>
            <a:ext cx="1418681" cy="77125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1857356" y="2786057"/>
            <a:ext cx="1370084" cy="77125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9695808">
            <a:off x="1370640" y="3765893"/>
            <a:ext cx="1985469" cy="108430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073873">
            <a:off x="5381321" y="1676680"/>
            <a:ext cx="1458431" cy="77125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715008" y="2786058"/>
            <a:ext cx="1227208" cy="77125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291434">
            <a:off x="5685475" y="3693033"/>
            <a:ext cx="1354200" cy="87525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7316275">
            <a:off x="2681420" y="4696781"/>
            <a:ext cx="1227208" cy="77125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589521">
            <a:off x="5148603" y="4655347"/>
            <a:ext cx="1888760" cy="97080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3750463" y="4964917"/>
            <a:ext cx="1357321" cy="10001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1744386">
            <a:off x="1903727" y="1888549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Общегосударственные вопросы</a:t>
            </a:r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773708">
            <a:off x="2730087" y="1709231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11 041,9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480" y="3000372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Национальная </a:t>
            </a:r>
          </a:p>
          <a:p>
            <a:pPr algn="ctr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оборона</a:t>
            </a:r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860" y="2714620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414,6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497712">
            <a:off x="1468696" y="4015264"/>
            <a:ext cx="20002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Национальная безопасность и правоохранительная деятельность</a:t>
            </a:r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450040">
            <a:off x="2096456" y="3644357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774,8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8240435">
            <a:off x="2374631" y="4738025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Национальная</a:t>
            </a:r>
          </a:p>
          <a:p>
            <a:pPr algn="ctr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 экономика</a:t>
            </a:r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8309356">
            <a:off x="2714893" y="4529183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19 984,5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3431782" y="4997847"/>
            <a:ext cx="20002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err="1" smtClean="0">
                <a:solidFill>
                  <a:schemeClr val="bg1">
                    <a:lumMod val="50000"/>
                  </a:schemeClr>
                </a:solidFill>
              </a:rPr>
              <a:t>Жилищно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коммунальное </a:t>
            </a:r>
          </a:p>
          <a:p>
            <a:pPr algn="ctr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хозяйство</a:t>
            </a:r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618600" y="495390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66 162,0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512092">
            <a:off x="5058398" y="4804388"/>
            <a:ext cx="20002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Профессиональная подготовка, переподготовка и повышение квалификации</a:t>
            </a:r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555610">
            <a:off x="5839528" y="4702799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25,0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300931">
            <a:off x="5290270" y="3865037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Культура и </a:t>
            </a:r>
          </a:p>
          <a:p>
            <a:pPr algn="ctr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кинематография</a:t>
            </a:r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335349">
            <a:off x="6023338" y="367500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400,0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3504" y="3000372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Социальная</a:t>
            </a:r>
          </a:p>
          <a:p>
            <a:pPr algn="ctr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 политика</a:t>
            </a:r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884" y="2643182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379,6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009458">
            <a:off x="4916767" y="1924730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Физическая </a:t>
            </a:r>
          </a:p>
          <a:p>
            <a:pPr algn="ctr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</a:rPr>
              <a:t>культура и спорт</a:t>
            </a:r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027204">
            <a:off x="5449475" y="1618019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358,0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в 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году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разделам бюджетной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классификации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58148" y="1428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dirty="0" err="1" smtClean="0"/>
              <a:t>тыс.руб</a:t>
            </a:r>
            <a:endParaRPr lang="ru-RU" dirty="0"/>
          </a:p>
        </p:txBody>
      </p:sp>
      <p:pic>
        <p:nvPicPr>
          <p:cNvPr id="1026" name="Picture 2" descr="F:\проект бюджета\Ishodn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1425533" cy="928694"/>
          </a:xfrm>
          <a:prstGeom prst="rect">
            <a:avLst/>
          </a:prstGeom>
          <a:noFill/>
        </p:spPr>
      </p:pic>
      <p:pic>
        <p:nvPicPr>
          <p:cNvPr id="1027" name="Picture 3" descr="F:\проект бюджета\og_og_1509375047298398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643182"/>
            <a:ext cx="1571604" cy="895338"/>
          </a:xfrm>
          <a:prstGeom prst="rect">
            <a:avLst/>
          </a:prstGeom>
          <a:noFill/>
        </p:spPr>
      </p:pic>
      <p:pic>
        <p:nvPicPr>
          <p:cNvPr id="1028" name="Picture 4" descr="F:\проект бюджета\3-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357694"/>
            <a:ext cx="1162024" cy="871518"/>
          </a:xfrm>
          <a:prstGeom prst="rect">
            <a:avLst/>
          </a:prstGeom>
          <a:noFill/>
        </p:spPr>
      </p:pic>
      <p:pic>
        <p:nvPicPr>
          <p:cNvPr id="1029" name="Picture 5" descr="F:\проект бюджета\image15667956413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5715016"/>
            <a:ext cx="1493837" cy="994588"/>
          </a:xfrm>
          <a:prstGeom prst="rect">
            <a:avLst/>
          </a:prstGeom>
          <a:noFill/>
        </p:spPr>
      </p:pic>
      <p:pic>
        <p:nvPicPr>
          <p:cNvPr id="1030" name="Picture 6" descr="F:\проект бюджета\dNFV_ap9LE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6143644"/>
            <a:ext cx="1416430" cy="571504"/>
          </a:xfrm>
          <a:prstGeom prst="rect">
            <a:avLst/>
          </a:prstGeom>
          <a:noFill/>
        </p:spPr>
      </p:pic>
      <p:pic>
        <p:nvPicPr>
          <p:cNvPr id="1031" name="Picture 7" descr="F:\проект бюджета\1479989698_20131119-obucheni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5572140"/>
            <a:ext cx="1834062" cy="1033451"/>
          </a:xfrm>
          <a:prstGeom prst="rect">
            <a:avLst/>
          </a:prstGeom>
          <a:noFill/>
        </p:spPr>
      </p:pic>
      <p:pic>
        <p:nvPicPr>
          <p:cNvPr id="1032" name="Picture 8" descr="F:\проект бюджета\im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4143380"/>
            <a:ext cx="1495478" cy="1211527"/>
          </a:xfrm>
          <a:prstGeom prst="rect">
            <a:avLst/>
          </a:prstGeom>
          <a:noFill/>
        </p:spPr>
      </p:pic>
      <p:pic>
        <p:nvPicPr>
          <p:cNvPr id="1033" name="Picture 9" descr="F:\проект бюджета\fbae5d1d74568c9ad33b86ae61b76f2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2786058"/>
            <a:ext cx="1322608" cy="919146"/>
          </a:xfrm>
          <a:prstGeom prst="rect">
            <a:avLst/>
          </a:prstGeom>
          <a:noFill/>
        </p:spPr>
      </p:pic>
      <p:pic>
        <p:nvPicPr>
          <p:cNvPr id="1034" name="Picture 10" descr="F:\проект бюджета\2017_08_11-013-02_0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768" y="1285860"/>
            <a:ext cx="1393011" cy="928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Удельный вес в структуре расходов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00034" y="857232"/>
          <a:ext cx="8072494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5072066" y="1928802"/>
            <a:ext cx="785818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0,7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715008" y="1928802"/>
            <a:ext cx="785818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1,0%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572000" y="5286388"/>
            <a:ext cx="785818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37,2%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00034" y="5000636"/>
            <a:ext cx="785818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42,9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928794" y="1214422"/>
            <a:ext cx="785818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0,7%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714612" y="1285860"/>
            <a:ext cx="785818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0,6%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286116" y="1285860"/>
            <a:ext cx="785818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0,6%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0800000">
            <a:off x="2000232" y="1500174"/>
            <a:ext cx="1000132" cy="50006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Соединительная линия уступом 12"/>
          <p:cNvSpPr/>
          <p:nvPr/>
        </p:nvSpPr>
        <p:spPr>
          <a:xfrm rot="5400000" flipH="1">
            <a:off x="2571736" y="1428736"/>
            <a:ext cx="785818" cy="35719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357298"/>
          <a:ext cx="8286809" cy="5362732"/>
        </p:xfrm>
        <a:graphic>
          <a:graphicData uri="http://schemas.openxmlformats.org/drawingml/2006/table">
            <a:tbl>
              <a:tblPr/>
              <a:tblGrid>
                <a:gridCol w="4745750"/>
                <a:gridCol w="1225232"/>
                <a:gridCol w="1202795"/>
                <a:gridCol w="1113032"/>
              </a:tblGrid>
              <a:tr h="554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программы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программа Усть-Донецкого городского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поселения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«Развитие культуры, физической культуры и спорта»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«Управление муниципальными финансами»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«Благоустройство территории Усть-Донецкого городского поселения»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36 945,3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28 293,9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28 327,6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«Обеспечение доступным и комфортным жильем и качественными жилищно-коммунальными услугами населения Усть-Донецкого городского поселения»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47 501,2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7 421,1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7 421,1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«Обеспечение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бщественного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порядка и противодействие преступности»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«Муниципальная политика»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Усть-Донецкого городского поселения "Формирование современной городской среды на территории Усть-Донецкого городского поселения"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98 824,5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50 076,7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49 673,1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Непрограммные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расходы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715,9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1 152,1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2 305,1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ВСЕГО: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99 540,4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51 228,8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51 978,2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8662" y="-142900"/>
            <a:ext cx="73693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в разрезе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114298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2021 год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72264" y="114298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2022 год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15272" y="114298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2023 год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14298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</a:t>
            </a:r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500174"/>
            <a:ext cx="734481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Подготовлен финансово-экономическим отделом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Администрации Усть-Донецкого городского поселения</a:t>
            </a:r>
          </a:p>
          <a:p>
            <a:pPr algn="ctr">
              <a:defRPr/>
            </a:pPr>
            <a:endParaRPr lang="ru-RU" b="1" dirty="0" smtClean="0">
              <a:solidFill>
                <a:srgbClr val="9A313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Администрация Усть-Донецкого городского поселения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 находится по адресу: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р.п.Усть-Донецкий,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Ростовской области, ул. Портовая д.9.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Телефон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8(86351)9-11-35,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 электронная почта </a:t>
            </a:r>
            <a:r>
              <a:rPr lang="en-US" b="1" u="sng" dirty="0" smtClean="0">
                <a:solidFill>
                  <a:srgbClr val="0070C0"/>
                </a:solidFill>
                <a:latin typeface="Constantia" pitchFamily="18" charset="0"/>
              </a:rPr>
              <a:t>ustdon_gp@mail.ru</a:t>
            </a:r>
          </a:p>
          <a:p>
            <a:pPr algn="ctr"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Информацию о бюджете можно получить на официальном сайте Усть-Донецкого городского поселения по адресу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Constantia" pitchFamily="18" charset="0"/>
              </a:rPr>
              <a:t>http://ustdoneckaya-adm.ru</a:t>
            </a:r>
            <a:endParaRPr lang="ru-RU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57166"/>
            <a:ext cx="7972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Контактная  информация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6" descr="D:\Рабочий стол\1132-conta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857760"/>
            <a:ext cx="5832648" cy="2141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453</TotalTime>
  <Words>476</Words>
  <Application>Microsoft Office PowerPoint</Application>
  <PresentationFormat>Экран (4:3)</PresentationFormat>
  <Paragraphs>131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 video</dc:creator>
  <cp:lastModifiedBy>user</cp:lastModifiedBy>
  <cp:revision>66</cp:revision>
  <dcterms:created xsi:type="dcterms:W3CDTF">2019-11-27T19:27:50Z</dcterms:created>
  <dcterms:modified xsi:type="dcterms:W3CDTF">2021-04-27T15:04:43Z</dcterms:modified>
</cp:coreProperties>
</file>